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8" r:id="rId2"/>
    <p:sldId id="671" r:id="rId3"/>
    <p:sldId id="662" r:id="rId4"/>
    <p:sldId id="664" r:id="rId5"/>
    <p:sldId id="264" r:id="rId6"/>
    <p:sldId id="367" r:id="rId7"/>
    <p:sldId id="370" r:id="rId8"/>
    <p:sldId id="665" r:id="rId9"/>
    <p:sldId id="266" r:id="rId10"/>
    <p:sldId id="600" r:id="rId11"/>
    <p:sldId id="677" r:id="rId12"/>
    <p:sldId id="674" r:id="rId13"/>
    <p:sldId id="675" r:id="rId14"/>
    <p:sldId id="283" r:id="rId15"/>
    <p:sldId id="269" r:id="rId16"/>
    <p:sldId id="673" r:id="rId17"/>
    <p:sldId id="647" r:id="rId18"/>
    <p:sldId id="676" r:id="rId19"/>
    <p:sldId id="667" r:id="rId20"/>
    <p:sldId id="651" r:id="rId21"/>
    <p:sldId id="636" r:id="rId22"/>
    <p:sldId id="62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73" autoAdjust="0"/>
    <p:restoredTop sz="80972" autoAdjust="0"/>
  </p:normalViewPr>
  <p:slideViewPr>
    <p:cSldViewPr snapToGrid="0">
      <p:cViewPr varScale="1">
        <p:scale>
          <a:sx n="88" d="100"/>
          <a:sy n="88" d="100"/>
        </p:scale>
        <p:origin x="163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image" Target="../media/image11.png"/><Relationship Id="rId2" Type="http://schemas.microsoft.com/office/2011/relationships/chartColorStyle" Target="colors1.xml"/><Relationship Id="rId1" Type="http://schemas.microsoft.com/office/2011/relationships/chartStyle" Target="style1.xml"/><Relationship Id="rId6" Type="http://schemas.openxmlformats.org/officeDocument/2006/relationships/oleObject" Target="file:///C:\Users\Lars%20Haugstad\Documents\Illustrations%20for%20slide.xlsx" TargetMode="External"/><Relationship Id="rId5" Type="http://schemas.openxmlformats.org/officeDocument/2006/relationships/image" Target="../media/image13.png"/><Relationship Id="rId4" Type="http://schemas.openxmlformats.org/officeDocument/2006/relationships/image" Target="../media/image12.png"/></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Pt>
            <c:idx val="0"/>
            <c:invertIfNegative val="0"/>
            <c:bubble3D val="0"/>
            <c:spPr>
              <a:blipFill>
                <a:blip xmlns:r="http://schemas.openxmlformats.org/officeDocument/2006/relationships" r:embed="rId3"/>
                <a:stretch>
                  <a:fillRect/>
                </a:stretch>
              </a:blipFill>
              <a:ln>
                <a:noFill/>
              </a:ln>
              <a:effectLst/>
            </c:spPr>
            <c:extLst>
              <c:ext xmlns:c16="http://schemas.microsoft.com/office/drawing/2014/chart" uri="{C3380CC4-5D6E-409C-BE32-E72D297353CC}">
                <c16:uniqueId val="{00000001-3726-4423-8169-C740B8A45BDB}"/>
              </c:ext>
            </c:extLst>
          </c:dPt>
          <c:dPt>
            <c:idx val="1"/>
            <c:invertIfNegative val="0"/>
            <c:bubble3D val="0"/>
            <c:spPr>
              <a:blipFill>
                <a:blip xmlns:r="http://schemas.openxmlformats.org/officeDocument/2006/relationships" r:embed="rId3"/>
                <a:stretch>
                  <a:fillRect/>
                </a:stretch>
              </a:blipFill>
              <a:ln>
                <a:noFill/>
              </a:ln>
              <a:effectLst/>
            </c:spPr>
            <c:extLst>
              <c:ext xmlns:c16="http://schemas.microsoft.com/office/drawing/2014/chart" uri="{C3380CC4-5D6E-409C-BE32-E72D297353CC}">
                <c16:uniqueId val="{00000003-3726-4423-8169-C740B8A45BDB}"/>
              </c:ext>
            </c:extLst>
          </c:dPt>
          <c:dPt>
            <c:idx val="2"/>
            <c:invertIfNegative val="0"/>
            <c:bubble3D val="0"/>
            <c:spPr>
              <a:blipFill>
                <a:blip xmlns:r="http://schemas.openxmlformats.org/officeDocument/2006/relationships" r:embed="rId3"/>
                <a:stretch>
                  <a:fillRect/>
                </a:stretch>
              </a:blipFill>
              <a:ln>
                <a:noFill/>
              </a:ln>
              <a:effectLst/>
            </c:spPr>
            <c:extLst>
              <c:ext xmlns:c16="http://schemas.microsoft.com/office/drawing/2014/chart" uri="{C3380CC4-5D6E-409C-BE32-E72D297353CC}">
                <c16:uniqueId val="{00000005-3726-4423-8169-C740B8A45BDB}"/>
              </c:ext>
            </c:extLst>
          </c:dPt>
          <c:dPt>
            <c:idx val="3"/>
            <c:invertIfNegative val="0"/>
            <c:bubble3D val="0"/>
            <c:spPr>
              <a:blipFill>
                <a:blip xmlns:r="http://schemas.openxmlformats.org/officeDocument/2006/relationships" r:embed="rId3"/>
                <a:stretch>
                  <a:fillRect/>
                </a:stretch>
              </a:blipFill>
              <a:ln>
                <a:noFill/>
              </a:ln>
              <a:effectLst/>
            </c:spPr>
            <c:extLst>
              <c:ext xmlns:c16="http://schemas.microsoft.com/office/drawing/2014/chart" uri="{C3380CC4-5D6E-409C-BE32-E72D297353CC}">
                <c16:uniqueId val="{00000007-3726-4423-8169-C740B8A45BDB}"/>
              </c:ext>
            </c:extLst>
          </c:dPt>
          <c:dPt>
            <c:idx val="4"/>
            <c:invertIfNegative val="0"/>
            <c:bubble3D val="0"/>
            <c:spPr>
              <a:blipFill>
                <a:blip xmlns:r="http://schemas.openxmlformats.org/officeDocument/2006/relationships" r:embed="rId3"/>
                <a:stretch>
                  <a:fillRect/>
                </a:stretch>
              </a:blipFill>
              <a:ln>
                <a:noFill/>
              </a:ln>
              <a:effectLst/>
            </c:spPr>
            <c:extLst>
              <c:ext xmlns:c16="http://schemas.microsoft.com/office/drawing/2014/chart" uri="{C3380CC4-5D6E-409C-BE32-E72D297353CC}">
                <c16:uniqueId val="{00000009-3726-4423-8169-C740B8A45BDB}"/>
              </c:ext>
            </c:extLst>
          </c:dPt>
          <c:dPt>
            <c:idx val="5"/>
            <c:invertIfNegative val="0"/>
            <c:bubble3D val="0"/>
            <c:spPr>
              <a:blipFill>
                <a:blip xmlns:r="http://schemas.openxmlformats.org/officeDocument/2006/relationships" r:embed="rId3"/>
                <a:stretch>
                  <a:fillRect/>
                </a:stretch>
              </a:blipFill>
              <a:ln>
                <a:noFill/>
              </a:ln>
              <a:effectLst/>
            </c:spPr>
            <c:extLst>
              <c:ext xmlns:c16="http://schemas.microsoft.com/office/drawing/2014/chart" uri="{C3380CC4-5D6E-409C-BE32-E72D297353CC}">
                <c16:uniqueId val="{0000000B-3726-4423-8169-C740B8A45BDB}"/>
              </c:ext>
            </c:extLst>
          </c:dPt>
          <c:dPt>
            <c:idx val="6"/>
            <c:invertIfNegative val="0"/>
            <c:bubble3D val="0"/>
            <c:spPr>
              <a:blipFill>
                <a:blip xmlns:r="http://schemas.openxmlformats.org/officeDocument/2006/relationships" r:embed="rId3"/>
                <a:stretch>
                  <a:fillRect/>
                </a:stretch>
              </a:blipFill>
              <a:ln>
                <a:noFill/>
              </a:ln>
              <a:effectLst/>
            </c:spPr>
            <c:extLst>
              <c:ext xmlns:c16="http://schemas.microsoft.com/office/drawing/2014/chart" uri="{C3380CC4-5D6E-409C-BE32-E72D297353CC}">
                <c16:uniqueId val="{0000000D-3726-4423-8169-C740B8A45BDB}"/>
              </c:ext>
            </c:extLst>
          </c:dPt>
          <c:dPt>
            <c:idx val="7"/>
            <c:invertIfNegative val="0"/>
            <c:bubble3D val="0"/>
            <c:spPr>
              <a:blipFill>
                <a:blip xmlns:r="http://schemas.openxmlformats.org/officeDocument/2006/relationships" r:embed="rId4"/>
                <a:stretch>
                  <a:fillRect/>
                </a:stretch>
              </a:blipFill>
              <a:ln>
                <a:noFill/>
              </a:ln>
              <a:effectLst/>
            </c:spPr>
            <c:extLst>
              <c:ext xmlns:c16="http://schemas.microsoft.com/office/drawing/2014/chart" uri="{C3380CC4-5D6E-409C-BE32-E72D297353CC}">
                <c16:uniqueId val="{0000000F-3726-4423-8169-C740B8A45BDB}"/>
              </c:ext>
            </c:extLst>
          </c:dPt>
          <c:dPt>
            <c:idx val="8"/>
            <c:invertIfNegative val="0"/>
            <c:bubble3D val="0"/>
            <c:spPr>
              <a:blipFill>
                <a:blip xmlns:r="http://schemas.openxmlformats.org/officeDocument/2006/relationships" r:embed="rId4"/>
                <a:stretch>
                  <a:fillRect/>
                </a:stretch>
              </a:blipFill>
              <a:ln>
                <a:noFill/>
              </a:ln>
              <a:effectLst/>
            </c:spPr>
            <c:extLst>
              <c:ext xmlns:c16="http://schemas.microsoft.com/office/drawing/2014/chart" uri="{C3380CC4-5D6E-409C-BE32-E72D297353CC}">
                <c16:uniqueId val="{00000011-3726-4423-8169-C740B8A45BDB}"/>
              </c:ext>
            </c:extLst>
          </c:dPt>
          <c:dPt>
            <c:idx val="9"/>
            <c:invertIfNegative val="0"/>
            <c:bubble3D val="0"/>
            <c:spPr>
              <a:blipFill>
                <a:blip xmlns:r="http://schemas.openxmlformats.org/officeDocument/2006/relationships" r:embed="rId5"/>
                <a:stretch>
                  <a:fillRect/>
                </a:stretch>
              </a:blipFill>
              <a:ln>
                <a:noFill/>
              </a:ln>
              <a:effectLst/>
            </c:spPr>
            <c:extLst>
              <c:ext xmlns:c16="http://schemas.microsoft.com/office/drawing/2014/chart" uri="{C3380CC4-5D6E-409C-BE32-E72D297353CC}">
                <c16:uniqueId val="{00000013-3726-4423-8169-C740B8A45BDB}"/>
              </c:ext>
            </c:extLst>
          </c:dPt>
          <c:dPt>
            <c:idx val="10"/>
            <c:invertIfNegative val="0"/>
            <c:bubble3D val="0"/>
            <c:spPr>
              <a:blipFill>
                <a:blip xmlns:r="http://schemas.openxmlformats.org/officeDocument/2006/relationships" r:embed="rId4"/>
                <a:stretch>
                  <a:fillRect/>
                </a:stretch>
              </a:blipFill>
              <a:ln>
                <a:noFill/>
              </a:ln>
              <a:effectLst/>
            </c:spPr>
            <c:extLst>
              <c:ext xmlns:c16="http://schemas.microsoft.com/office/drawing/2014/chart" uri="{C3380CC4-5D6E-409C-BE32-E72D297353CC}">
                <c16:uniqueId val="{00000015-3726-4423-8169-C740B8A45BDB}"/>
              </c:ext>
            </c:extLst>
          </c:dPt>
          <c:dPt>
            <c:idx val="11"/>
            <c:invertIfNegative val="0"/>
            <c:bubble3D val="0"/>
            <c:spPr>
              <a:blipFill>
                <a:blip xmlns:r="http://schemas.openxmlformats.org/officeDocument/2006/relationships" r:embed="rId4"/>
                <a:stretch>
                  <a:fillRect/>
                </a:stretch>
              </a:blipFill>
              <a:ln>
                <a:noFill/>
              </a:ln>
              <a:effectLst/>
            </c:spPr>
            <c:extLst>
              <c:ext xmlns:c16="http://schemas.microsoft.com/office/drawing/2014/chart" uri="{C3380CC4-5D6E-409C-BE32-E72D297353CC}">
                <c16:uniqueId val="{00000017-3726-4423-8169-C740B8A45BDB}"/>
              </c:ext>
            </c:extLst>
          </c:dPt>
          <c:cat>
            <c:strRef>
              <c:f>Illustrations!$B$53:$B$64</c:f>
              <c:strCache>
                <c:ptCount val="12"/>
                <c:pt idx="0">
                  <c:v>Workforce Management</c:v>
                </c:pt>
                <c:pt idx="1">
                  <c:v>Menu Management</c:v>
                </c:pt>
                <c:pt idx="2">
                  <c:v>Kitchen Management</c:v>
                </c:pt>
                <c:pt idx="3">
                  <c:v>Inventory Management</c:v>
                </c:pt>
                <c:pt idx="4">
                  <c:v>Third Party Delivery Support</c:v>
                </c:pt>
                <c:pt idx="5">
                  <c:v>Social Media Integration</c:v>
                </c:pt>
                <c:pt idx="6">
                  <c:v>Team Member Mobility</c:v>
                </c:pt>
                <c:pt idx="7">
                  <c:v>Analytics &amp; Forecasting</c:v>
                </c:pt>
                <c:pt idx="8">
                  <c:v>CRM/Loyalty Program Management</c:v>
                </c:pt>
                <c:pt idx="9">
                  <c:v>Loss Prevention</c:v>
                </c:pt>
                <c:pt idx="10">
                  <c:v>Mobile Payment Support</c:v>
                </c:pt>
                <c:pt idx="11">
                  <c:v>Manage Orders From Other Channels</c:v>
                </c:pt>
              </c:strCache>
            </c:strRef>
          </c:cat>
          <c:val>
            <c:numRef>
              <c:f>Illustrations!$H$53:$H$64</c:f>
              <c:numCache>
                <c:formatCode>0%</c:formatCode>
                <c:ptCount val="12"/>
                <c:pt idx="0">
                  <c:v>0.33999999999999997</c:v>
                </c:pt>
                <c:pt idx="1">
                  <c:v>0.37</c:v>
                </c:pt>
                <c:pt idx="2">
                  <c:v>0.4</c:v>
                </c:pt>
                <c:pt idx="3">
                  <c:v>0.41000000000000003</c:v>
                </c:pt>
                <c:pt idx="4">
                  <c:v>0.44999999999999996</c:v>
                </c:pt>
                <c:pt idx="5">
                  <c:v>0.52</c:v>
                </c:pt>
                <c:pt idx="6">
                  <c:v>0.52</c:v>
                </c:pt>
                <c:pt idx="7">
                  <c:v>0.54</c:v>
                </c:pt>
                <c:pt idx="8">
                  <c:v>0.55000000000000004</c:v>
                </c:pt>
                <c:pt idx="9">
                  <c:v>0.6</c:v>
                </c:pt>
                <c:pt idx="10">
                  <c:v>0.61</c:v>
                </c:pt>
                <c:pt idx="11">
                  <c:v>0.62</c:v>
                </c:pt>
              </c:numCache>
            </c:numRef>
          </c:val>
          <c:extLst>
            <c:ext xmlns:c16="http://schemas.microsoft.com/office/drawing/2014/chart" uri="{C3380CC4-5D6E-409C-BE32-E72D297353CC}">
              <c16:uniqueId val="{00000018-3726-4423-8169-C740B8A45BDB}"/>
            </c:ext>
          </c:extLst>
        </c:ser>
        <c:dLbls>
          <c:showLegendKey val="0"/>
          <c:showVal val="0"/>
          <c:showCatName val="0"/>
          <c:showSerName val="0"/>
          <c:showPercent val="0"/>
          <c:showBubbleSize val="0"/>
        </c:dLbls>
        <c:gapWidth val="33"/>
        <c:axId val="386295344"/>
        <c:axId val="386290096"/>
      </c:barChart>
      <c:catAx>
        <c:axId val="386295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86290096"/>
        <c:crosses val="autoZero"/>
        <c:auto val="1"/>
        <c:lblAlgn val="ctr"/>
        <c:lblOffset val="100"/>
        <c:noMultiLvlLbl val="0"/>
      </c:catAx>
      <c:valAx>
        <c:axId val="38629009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862953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6">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BB83E2-AE5E-4488-846A-40548E78D15D}" type="datetimeFigureOut">
              <a:rPr lang="en-US" smtClean="0"/>
              <a:t>22-May-19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BAFED7-BEF7-4E68-9491-F9FE9F382B5C}" type="slidenum">
              <a:rPr lang="en-US" smtClean="0"/>
              <a:t>‹#›</a:t>
            </a:fld>
            <a:endParaRPr lang="en-US"/>
          </a:p>
        </p:txBody>
      </p:sp>
    </p:spTree>
    <p:extLst>
      <p:ext uri="{BB962C8B-B14F-4D97-AF65-F5344CB8AC3E}">
        <p14:creationId xmlns:p14="http://schemas.microsoft.com/office/powerpoint/2010/main" val="5907168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nb-NO" dirty="0"/>
              <a:t>We estimate conservatively that digital ordering and mobile payment will become the norm for the majority of F&amp;B businesses by the end of 2021, where </a:t>
            </a:r>
            <a:r>
              <a:rPr lang="nb-NO" b="1" dirty="0"/>
              <a:t>50% </a:t>
            </a:r>
            <a:r>
              <a:rPr lang="nb-NO" dirty="0"/>
              <a:t>of the total €30 billion in sales will be digitally processed from mobile devices.</a:t>
            </a:r>
          </a:p>
          <a:p>
            <a:pPr algn="ctr"/>
            <a:endParaRPr lang="nb-NO" b="1" dirty="0"/>
          </a:p>
          <a:p>
            <a:pPr algn="ctr"/>
            <a:r>
              <a:rPr lang="nb-NO" dirty="0"/>
              <a:t>Mobile ordering creates unprecedented opportunities to capture customer order data and establish a new </a:t>
            </a:r>
            <a:r>
              <a:rPr lang="nb-NO" b="1" dirty="0"/>
              <a:t>PAYMENT</a:t>
            </a:r>
            <a:r>
              <a:rPr lang="nb-NO" dirty="0"/>
              <a:t> and </a:t>
            </a:r>
            <a:r>
              <a:rPr lang="nb-NO" b="1" dirty="0"/>
              <a:t>LOYALTY</a:t>
            </a:r>
            <a:r>
              <a:rPr lang="nb-NO" dirty="0"/>
              <a:t> channel that did not exist previously.</a:t>
            </a:r>
            <a:endParaRPr lang="en-US" dirty="0"/>
          </a:p>
          <a:p>
            <a:endParaRPr lang="en-US" dirty="0"/>
          </a:p>
        </p:txBody>
      </p:sp>
      <p:sp>
        <p:nvSpPr>
          <p:cNvPr id="4" name="Slide Number Placeholder 3"/>
          <p:cNvSpPr>
            <a:spLocks noGrp="1"/>
          </p:cNvSpPr>
          <p:nvPr>
            <p:ph type="sldNum" sz="quarter" idx="5"/>
          </p:nvPr>
        </p:nvSpPr>
        <p:spPr/>
        <p:txBody>
          <a:bodyPr/>
          <a:lstStyle/>
          <a:p>
            <a:fld id="{55BAFED7-BEF7-4E68-9491-F9FE9F382B5C}" type="slidenum">
              <a:rPr lang="en-US" smtClean="0"/>
              <a:t>4</a:t>
            </a:fld>
            <a:endParaRPr lang="en-US"/>
          </a:p>
        </p:txBody>
      </p:sp>
    </p:spTree>
    <p:extLst>
      <p:ext uri="{BB962C8B-B14F-4D97-AF65-F5344CB8AC3E}">
        <p14:creationId xmlns:p14="http://schemas.microsoft.com/office/powerpoint/2010/main" val="2706685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2099B-ABD6-4FEB-B1B3-6F5DDC24267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5FA899-77D1-45A2-A850-4C2CDAFA10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5A77D4-DCB4-4AB4-B54F-DC4860F16D77}"/>
              </a:ext>
            </a:extLst>
          </p:cNvPr>
          <p:cNvSpPr>
            <a:spLocks noGrp="1"/>
          </p:cNvSpPr>
          <p:nvPr>
            <p:ph type="dt" sz="half" idx="10"/>
          </p:nvPr>
        </p:nvSpPr>
        <p:spPr/>
        <p:txBody>
          <a:bodyPr/>
          <a:lstStyle/>
          <a:p>
            <a:fld id="{2ADED1D5-E20D-4766-8B63-3B3CB906E89F}" type="datetimeFigureOut">
              <a:rPr lang="en-US" smtClean="0"/>
              <a:t>22-May-19</a:t>
            </a:fld>
            <a:endParaRPr lang="en-US"/>
          </a:p>
        </p:txBody>
      </p:sp>
      <p:sp>
        <p:nvSpPr>
          <p:cNvPr id="5" name="Footer Placeholder 4">
            <a:extLst>
              <a:ext uri="{FF2B5EF4-FFF2-40B4-BE49-F238E27FC236}">
                <a16:creationId xmlns:a16="http://schemas.microsoft.com/office/drawing/2014/main" id="{44C9BBF2-109B-4009-8492-78DE70DB86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AAB8BD-2180-4863-AD64-7368F1A4190B}"/>
              </a:ext>
            </a:extLst>
          </p:cNvPr>
          <p:cNvSpPr>
            <a:spLocks noGrp="1"/>
          </p:cNvSpPr>
          <p:nvPr>
            <p:ph type="sldNum" sz="quarter" idx="12"/>
          </p:nvPr>
        </p:nvSpPr>
        <p:spPr/>
        <p:txBody>
          <a:bodyPr/>
          <a:lstStyle/>
          <a:p>
            <a:fld id="{2D09B5C3-8AD6-4ECA-9D25-D2371341617A}" type="slidenum">
              <a:rPr lang="en-US" smtClean="0"/>
              <a:t>‹#›</a:t>
            </a:fld>
            <a:endParaRPr lang="en-US"/>
          </a:p>
        </p:txBody>
      </p:sp>
    </p:spTree>
    <p:extLst>
      <p:ext uri="{BB962C8B-B14F-4D97-AF65-F5344CB8AC3E}">
        <p14:creationId xmlns:p14="http://schemas.microsoft.com/office/powerpoint/2010/main" val="3851367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E52FA-B8F4-4343-B627-6DCA6839819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8B094A-F033-408A-94FC-2582FE3EC82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13C58A-C738-49B9-B433-8170762CCE73}"/>
              </a:ext>
            </a:extLst>
          </p:cNvPr>
          <p:cNvSpPr>
            <a:spLocks noGrp="1"/>
          </p:cNvSpPr>
          <p:nvPr>
            <p:ph type="dt" sz="half" idx="10"/>
          </p:nvPr>
        </p:nvSpPr>
        <p:spPr/>
        <p:txBody>
          <a:bodyPr/>
          <a:lstStyle/>
          <a:p>
            <a:fld id="{2ADED1D5-E20D-4766-8B63-3B3CB906E89F}" type="datetimeFigureOut">
              <a:rPr lang="en-US" smtClean="0"/>
              <a:t>22-May-19</a:t>
            </a:fld>
            <a:endParaRPr lang="en-US"/>
          </a:p>
        </p:txBody>
      </p:sp>
      <p:sp>
        <p:nvSpPr>
          <p:cNvPr id="5" name="Footer Placeholder 4">
            <a:extLst>
              <a:ext uri="{FF2B5EF4-FFF2-40B4-BE49-F238E27FC236}">
                <a16:creationId xmlns:a16="http://schemas.microsoft.com/office/drawing/2014/main" id="{09C4436E-C697-4887-A0E0-49664600C6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6FA7C-8E8A-457F-99CA-E45F52A65EAC}"/>
              </a:ext>
            </a:extLst>
          </p:cNvPr>
          <p:cNvSpPr>
            <a:spLocks noGrp="1"/>
          </p:cNvSpPr>
          <p:nvPr>
            <p:ph type="sldNum" sz="quarter" idx="12"/>
          </p:nvPr>
        </p:nvSpPr>
        <p:spPr/>
        <p:txBody>
          <a:bodyPr/>
          <a:lstStyle/>
          <a:p>
            <a:fld id="{2D09B5C3-8AD6-4ECA-9D25-D2371341617A}" type="slidenum">
              <a:rPr lang="en-US" smtClean="0"/>
              <a:t>‹#›</a:t>
            </a:fld>
            <a:endParaRPr lang="en-US"/>
          </a:p>
        </p:txBody>
      </p:sp>
    </p:spTree>
    <p:extLst>
      <p:ext uri="{BB962C8B-B14F-4D97-AF65-F5344CB8AC3E}">
        <p14:creationId xmlns:p14="http://schemas.microsoft.com/office/powerpoint/2010/main" val="3048190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AF3CA5-EFF0-43F8-816A-62350D63685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785F38-F54F-4049-B23D-6014A67713E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07ADC6-BFE2-454E-B305-EF4945EA1CAC}"/>
              </a:ext>
            </a:extLst>
          </p:cNvPr>
          <p:cNvSpPr>
            <a:spLocks noGrp="1"/>
          </p:cNvSpPr>
          <p:nvPr>
            <p:ph type="dt" sz="half" idx="10"/>
          </p:nvPr>
        </p:nvSpPr>
        <p:spPr/>
        <p:txBody>
          <a:bodyPr/>
          <a:lstStyle/>
          <a:p>
            <a:fld id="{2ADED1D5-E20D-4766-8B63-3B3CB906E89F}" type="datetimeFigureOut">
              <a:rPr lang="en-US" smtClean="0"/>
              <a:t>22-May-19</a:t>
            </a:fld>
            <a:endParaRPr lang="en-US"/>
          </a:p>
        </p:txBody>
      </p:sp>
      <p:sp>
        <p:nvSpPr>
          <p:cNvPr id="5" name="Footer Placeholder 4">
            <a:extLst>
              <a:ext uri="{FF2B5EF4-FFF2-40B4-BE49-F238E27FC236}">
                <a16:creationId xmlns:a16="http://schemas.microsoft.com/office/drawing/2014/main" id="{B5559A23-4E44-4511-9293-C09E416955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717A3C-8019-4040-B879-BFC8E65C0724}"/>
              </a:ext>
            </a:extLst>
          </p:cNvPr>
          <p:cNvSpPr>
            <a:spLocks noGrp="1"/>
          </p:cNvSpPr>
          <p:nvPr>
            <p:ph type="sldNum" sz="quarter" idx="12"/>
          </p:nvPr>
        </p:nvSpPr>
        <p:spPr/>
        <p:txBody>
          <a:bodyPr/>
          <a:lstStyle/>
          <a:p>
            <a:fld id="{2D09B5C3-8AD6-4ECA-9D25-D2371341617A}" type="slidenum">
              <a:rPr lang="en-US" smtClean="0"/>
              <a:t>‹#›</a:t>
            </a:fld>
            <a:endParaRPr lang="en-US"/>
          </a:p>
        </p:txBody>
      </p:sp>
    </p:spTree>
    <p:extLst>
      <p:ext uri="{BB962C8B-B14F-4D97-AF65-F5344CB8AC3E}">
        <p14:creationId xmlns:p14="http://schemas.microsoft.com/office/powerpoint/2010/main" val="672028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04E01-2257-4EC0-86E4-959F88CFF2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EB13CC-DBAA-471A-8217-4031BFFADE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71183C-49FB-4558-93E0-D6F38A2F1064}"/>
              </a:ext>
            </a:extLst>
          </p:cNvPr>
          <p:cNvSpPr>
            <a:spLocks noGrp="1"/>
          </p:cNvSpPr>
          <p:nvPr>
            <p:ph type="dt" sz="half" idx="10"/>
          </p:nvPr>
        </p:nvSpPr>
        <p:spPr/>
        <p:txBody>
          <a:bodyPr/>
          <a:lstStyle/>
          <a:p>
            <a:fld id="{2ADED1D5-E20D-4766-8B63-3B3CB906E89F}" type="datetimeFigureOut">
              <a:rPr lang="en-US" smtClean="0"/>
              <a:t>22-May-19</a:t>
            </a:fld>
            <a:endParaRPr lang="en-US"/>
          </a:p>
        </p:txBody>
      </p:sp>
      <p:sp>
        <p:nvSpPr>
          <p:cNvPr id="5" name="Footer Placeholder 4">
            <a:extLst>
              <a:ext uri="{FF2B5EF4-FFF2-40B4-BE49-F238E27FC236}">
                <a16:creationId xmlns:a16="http://schemas.microsoft.com/office/drawing/2014/main" id="{9C49C476-B8A3-486F-ACFE-E53BBBB52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90E4D8-24C9-41E8-8435-07FB82A6E0AB}"/>
              </a:ext>
            </a:extLst>
          </p:cNvPr>
          <p:cNvSpPr>
            <a:spLocks noGrp="1"/>
          </p:cNvSpPr>
          <p:nvPr>
            <p:ph type="sldNum" sz="quarter" idx="12"/>
          </p:nvPr>
        </p:nvSpPr>
        <p:spPr/>
        <p:txBody>
          <a:bodyPr/>
          <a:lstStyle/>
          <a:p>
            <a:fld id="{2D09B5C3-8AD6-4ECA-9D25-D2371341617A}" type="slidenum">
              <a:rPr lang="en-US" smtClean="0"/>
              <a:t>‹#›</a:t>
            </a:fld>
            <a:endParaRPr lang="en-US"/>
          </a:p>
        </p:txBody>
      </p:sp>
    </p:spTree>
    <p:extLst>
      <p:ext uri="{BB962C8B-B14F-4D97-AF65-F5344CB8AC3E}">
        <p14:creationId xmlns:p14="http://schemas.microsoft.com/office/powerpoint/2010/main" val="2123623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C6A31-BB9F-4279-A4AF-5100E46B288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F41F7BF-A505-4DE5-B26A-CA6925BB3E1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F7B843-2544-45DA-AE19-24948819F0B7}"/>
              </a:ext>
            </a:extLst>
          </p:cNvPr>
          <p:cNvSpPr>
            <a:spLocks noGrp="1"/>
          </p:cNvSpPr>
          <p:nvPr>
            <p:ph type="dt" sz="half" idx="10"/>
          </p:nvPr>
        </p:nvSpPr>
        <p:spPr/>
        <p:txBody>
          <a:bodyPr/>
          <a:lstStyle/>
          <a:p>
            <a:fld id="{2ADED1D5-E20D-4766-8B63-3B3CB906E89F}" type="datetimeFigureOut">
              <a:rPr lang="en-US" smtClean="0"/>
              <a:t>22-May-19</a:t>
            </a:fld>
            <a:endParaRPr lang="en-US"/>
          </a:p>
        </p:txBody>
      </p:sp>
      <p:sp>
        <p:nvSpPr>
          <p:cNvPr id="5" name="Footer Placeholder 4">
            <a:extLst>
              <a:ext uri="{FF2B5EF4-FFF2-40B4-BE49-F238E27FC236}">
                <a16:creationId xmlns:a16="http://schemas.microsoft.com/office/drawing/2014/main" id="{86F5AC08-EF71-4850-A255-4EA82F249C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31B331-5876-4102-954A-6DBB99FDD7E0}"/>
              </a:ext>
            </a:extLst>
          </p:cNvPr>
          <p:cNvSpPr>
            <a:spLocks noGrp="1"/>
          </p:cNvSpPr>
          <p:nvPr>
            <p:ph type="sldNum" sz="quarter" idx="12"/>
          </p:nvPr>
        </p:nvSpPr>
        <p:spPr/>
        <p:txBody>
          <a:bodyPr/>
          <a:lstStyle/>
          <a:p>
            <a:fld id="{2D09B5C3-8AD6-4ECA-9D25-D2371341617A}" type="slidenum">
              <a:rPr lang="en-US" smtClean="0"/>
              <a:t>‹#›</a:t>
            </a:fld>
            <a:endParaRPr lang="en-US"/>
          </a:p>
        </p:txBody>
      </p:sp>
    </p:spTree>
    <p:extLst>
      <p:ext uri="{BB962C8B-B14F-4D97-AF65-F5344CB8AC3E}">
        <p14:creationId xmlns:p14="http://schemas.microsoft.com/office/powerpoint/2010/main" val="3720562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67EB1-3040-494B-BD2C-3A26B94B7A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29B4D1-0C2E-42C7-9618-1D4839F8A68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3E832ED-F3E2-4B1C-B40C-0CD5AECC512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4E8401-7B64-4FBE-8AB9-18B7F34C7BE5}"/>
              </a:ext>
            </a:extLst>
          </p:cNvPr>
          <p:cNvSpPr>
            <a:spLocks noGrp="1"/>
          </p:cNvSpPr>
          <p:nvPr>
            <p:ph type="dt" sz="half" idx="10"/>
          </p:nvPr>
        </p:nvSpPr>
        <p:spPr/>
        <p:txBody>
          <a:bodyPr/>
          <a:lstStyle/>
          <a:p>
            <a:fld id="{2ADED1D5-E20D-4766-8B63-3B3CB906E89F}" type="datetimeFigureOut">
              <a:rPr lang="en-US" smtClean="0"/>
              <a:t>22-May-19</a:t>
            </a:fld>
            <a:endParaRPr lang="en-US"/>
          </a:p>
        </p:txBody>
      </p:sp>
      <p:sp>
        <p:nvSpPr>
          <p:cNvPr id="6" name="Footer Placeholder 5">
            <a:extLst>
              <a:ext uri="{FF2B5EF4-FFF2-40B4-BE49-F238E27FC236}">
                <a16:creationId xmlns:a16="http://schemas.microsoft.com/office/drawing/2014/main" id="{4874FF90-06AD-4331-84BB-17C681000C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31C288-3B17-482A-BBD3-220F21941350}"/>
              </a:ext>
            </a:extLst>
          </p:cNvPr>
          <p:cNvSpPr>
            <a:spLocks noGrp="1"/>
          </p:cNvSpPr>
          <p:nvPr>
            <p:ph type="sldNum" sz="quarter" idx="12"/>
          </p:nvPr>
        </p:nvSpPr>
        <p:spPr/>
        <p:txBody>
          <a:bodyPr/>
          <a:lstStyle/>
          <a:p>
            <a:fld id="{2D09B5C3-8AD6-4ECA-9D25-D2371341617A}" type="slidenum">
              <a:rPr lang="en-US" smtClean="0"/>
              <a:t>‹#›</a:t>
            </a:fld>
            <a:endParaRPr lang="en-US"/>
          </a:p>
        </p:txBody>
      </p:sp>
    </p:spTree>
    <p:extLst>
      <p:ext uri="{BB962C8B-B14F-4D97-AF65-F5344CB8AC3E}">
        <p14:creationId xmlns:p14="http://schemas.microsoft.com/office/powerpoint/2010/main" val="42839801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FAFE1-459C-4E2C-AC96-ABA554966D1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703CBD-572D-4138-9BEF-1F37791850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3DDE1B-ABFA-4C13-8B5D-C24A75BD076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620E438-2C4D-400C-9B2D-5AA274BB03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266EA5-BF7E-4657-A091-B485DBF0BA3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5243B6-C664-4DFA-9B34-0C43578D4A14}"/>
              </a:ext>
            </a:extLst>
          </p:cNvPr>
          <p:cNvSpPr>
            <a:spLocks noGrp="1"/>
          </p:cNvSpPr>
          <p:nvPr>
            <p:ph type="dt" sz="half" idx="10"/>
          </p:nvPr>
        </p:nvSpPr>
        <p:spPr/>
        <p:txBody>
          <a:bodyPr/>
          <a:lstStyle/>
          <a:p>
            <a:fld id="{2ADED1D5-E20D-4766-8B63-3B3CB906E89F}" type="datetimeFigureOut">
              <a:rPr lang="en-US" smtClean="0"/>
              <a:t>22-May-19</a:t>
            </a:fld>
            <a:endParaRPr lang="en-US"/>
          </a:p>
        </p:txBody>
      </p:sp>
      <p:sp>
        <p:nvSpPr>
          <p:cNvPr id="8" name="Footer Placeholder 7">
            <a:extLst>
              <a:ext uri="{FF2B5EF4-FFF2-40B4-BE49-F238E27FC236}">
                <a16:creationId xmlns:a16="http://schemas.microsoft.com/office/drawing/2014/main" id="{1587F1F3-25DD-43A8-9D74-96FA2BAF7DB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26B4B62-EB87-4C2B-B115-310CE4FDEEF5}"/>
              </a:ext>
            </a:extLst>
          </p:cNvPr>
          <p:cNvSpPr>
            <a:spLocks noGrp="1"/>
          </p:cNvSpPr>
          <p:nvPr>
            <p:ph type="sldNum" sz="quarter" idx="12"/>
          </p:nvPr>
        </p:nvSpPr>
        <p:spPr/>
        <p:txBody>
          <a:bodyPr/>
          <a:lstStyle/>
          <a:p>
            <a:fld id="{2D09B5C3-8AD6-4ECA-9D25-D2371341617A}" type="slidenum">
              <a:rPr lang="en-US" smtClean="0"/>
              <a:t>‹#›</a:t>
            </a:fld>
            <a:endParaRPr lang="en-US"/>
          </a:p>
        </p:txBody>
      </p:sp>
    </p:spTree>
    <p:extLst>
      <p:ext uri="{BB962C8B-B14F-4D97-AF65-F5344CB8AC3E}">
        <p14:creationId xmlns:p14="http://schemas.microsoft.com/office/powerpoint/2010/main" val="3352225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14DB6-AAD1-4A36-8663-4B2D7B6C5F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073E689-41E2-487A-AD08-D4A94B4D9174}"/>
              </a:ext>
            </a:extLst>
          </p:cNvPr>
          <p:cNvSpPr>
            <a:spLocks noGrp="1"/>
          </p:cNvSpPr>
          <p:nvPr>
            <p:ph type="dt" sz="half" idx="10"/>
          </p:nvPr>
        </p:nvSpPr>
        <p:spPr/>
        <p:txBody>
          <a:bodyPr/>
          <a:lstStyle/>
          <a:p>
            <a:fld id="{2ADED1D5-E20D-4766-8B63-3B3CB906E89F}" type="datetimeFigureOut">
              <a:rPr lang="en-US" smtClean="0"/>
              <a:t>22-May-19</a:t>
            </a:fld>
            <a:endParaRPr lang="en-US"/>
          </a:p>
        </p:txBody>
      </p:sp>
      <p:sp>
        <p:nvSpPr>
          <p:cNvPr id="4" name="Footer Placeholder 3">
            <a:extLst>
              <a:ext uri="{FF2B5EF4-FFF2-40B4-BE49-F238E27FC236}">
                <a16:creationId xmlns:a16="http://schemas.microsoft.com/office/drawing/2014/main" id="{4EB154ED-C13B-4216-8D63-760221EC464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0EC9CC-67D8-4182-8978-8868D9E50022}"/>
              </a:ext>
            </a:extLst>
          </p:cNvPr>
          <p:cNvSpPr>
            <a:spLocks noGrp="1"/>
          </p:cNvSpPr>
          <p:nvPr>
            <p:ph type="sldNum" sz="quarter" idx="12"/>
          </p:nvPr>
        </p:nvSpPr>
        <p:spPr/>
        <p:txBody>
          <a:bodyPr/>
          <a:lstStyle/>
          <a:p>
            <a:fld id="{2D09B5C3-8AD6-4ECA-9D25-D2371341617A}" type="slidenum">
              <a:rPr lang="en-US" smtClean="0"/>
              <a:t>‹#›</a:t>
            </a:fld>
            <a:endParaRPr lang="en-US"/>
          </a:p>
        </p:txBody>
      </p:sp>
    </p:spTree>
    <p:extLst>
      <p:ext uri="{BB962C8B-B14F-4D97-AF65-F5344CB8AC3E}">
        <p14:creationId xmlns:p14="http://schemas.microsoft.com/office/powerpoint/2010/main" val="34302360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6E1AD7-A3CB-4D0B-886A-08201271907C}"/>
              </a:ext>
            </a:extLst>
          </p:cNvPr>
          <p:cNvSpPr>
            <a:spLocks noGrp="1"/>
          </p:cNvSpPr>
          <p:nvPr>
            <p:ph type="dt" sz="half" idx="10"/>
          </p:nvPr>
        </p:nvSpPr>
        <p:spPr/>
        <p:txBody>
          <a:bodyPr/>
          <a:lstStyle/>
          <a:p>
            <a:fld id="{2ADED1D5-E20D-4766-8B63-3B3CB906E89F}" type="datetimeFigureOut">
              <a:rPr lang="en-US" smtClean="0"/>
              <a:t>22-May-19</a:t>
            </a:fld>
            <a:endParaRPr lang="en-US"/>
          </a:p>
        </p:txBody>
      </p:sp>
      <p:sp>
        <p:nvSpPr>
          <p:cNvPr id="3" name="Footer Placeholder 2">
            <a:extLst>
              <a:ext uri="{FF2B5EF4-FFF2-40B4-BE49-F238E27FC236}">
                <a16:creationId xmlns:a16="http://schemas.microsoft.com/office/drawing/2014/main" id="{DF2CBFCE-2585-4DFC-828A-F6F457A6D5A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6ADA65-51F9-4C84-B5A5-43986268111E}"/>
              </a:ext>
            </a:extLst>
          </p:cNvPr>
          <p:cNvSpPr>
            <a:spLocks noGrp="1"/>
          </p:cNvSpPr>
          <p:nvPr>
            <p:ph type="sldNum" sz="quarter" idx="12"/>
          </p:nvPr>
        </p:nvSpPr>
        <p:spPr/>
        <p:txBody>
          <a:bodyPr/>
          <a:lstStyle/>
          <a:p>
            <a:fld id="{2D09B5C3-8AD6-4ECA-9D25-D2371341617A}" type="slidenum">
              <a:rPr lang="en-US" smtClean="0"/>
              <a:t>‹#›</a:t>
            </a:fld>
            <a:endParaRPr lang="en-US"/>
          </a:p>
        </p:txBody>
      </p:sp>
    </p:spTree>
    <p:extLst>
      <p:ext uri="{BB962C8B-B14F-4D97-AF65-F5344CB8AC3E}">
        <p14:creationId xmlns:p14="http://schemas.microsoft.com/office/powerpoint/2010/main" val="16450822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CF843-CEDD-4259-A526-8E34466EDB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7A3EB91-06AA-4CCA-ABA1-CC6EB964A3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8747BC6-E9D5-446C-BA39-3C06308E33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412983-6451-453B-873E-975C248DE90D}"/>
              </a:ext>
            </a:extLst>
          </p:cNvPr>
          <p:cNvSpPr>
            <a:spLocks noGrp="1"/>
          </p:cNvSpPr>
          <p:nvPr>
            <p:ph type="dt" sz="half" idx="10"/>
          </p:nvPr>
        </p:nvSpPr>
        <p:spPr/>
        <p:txBody>
          <a:bodyPr/>
          <a:lstStyle/>
          <a:p>
            <a:fld id="{2ADED1D5-E20D-4766-8B63-3B3CB906E89F}" type="datetimeFigureOut">
              <a:rPr lang="en-US" smtClean="0"/>
              <a:t>22-May-19</a:t>
            </a:fld>
            <a:endParaRPr lang="en-US"/>
          </a:p>
        </p:txBody>
      </p:sp>
      <p:sp>
        <p:nvSpPr>
          <p:cNvPr id="6" name="Footer Placeholder 5">
            <a:extLst>
              <a:ext uri="{FF2B5EF4-FFF2-40B4-BE49-F238E27FC236}">
                <a16:creationId xmlns:a16="http://schemas.microsoft.com/office/drawing/2014/main" id="{924855EE-F8E0-4731-9E71-F44811B021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12B30C-1885-4530-9655-A0CE39CDC286}"/>
              </a:ext>
            </a:extLst>
          </p:cNvPr>
          <p:cNvSpPr>
            <a:spLocks noGrp="1"/>
          </p:cNvSpPr>
          <p:nvPr>
            <p:ph type="sldNum" sz="quarter" idx="12"/>
          </p:nvPr>
        </p:nvSpPr>
        <p:spPr/>
        <p:txBody>
          <a:bodyPr/>
          <a:lstStyle/>
          <a:p>
            <a:fld id="{2D09B5C3-8AD6-4ECA-9D25-D2371341617A}" type="slidenum">
              <a:rPr lang="en-US" smtClean="0"/>
              <a:t>‹#›</a:t>
            </a:fld>
            <a:endParaRPr lang="en-US"/>
          </a:p>
        </p:txBody>
      </p:sp>
    </p:spTree>
    <p:extLst>
      <p:ext uri="{BB962C8B-B14F-4D97-AF65-F5344CB8AC3E}">
        <p14:creationId xmlns:p14="http://schemas.microsoft.com/office/powerpoint/2010/main" val="4275864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0BB90-FD9A-42BC-957D-6B03C4755A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0E20A7-ECC6-496E-8A9D-510351D8FF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80F60D-0C47-4F1C-B8E5-5594728B91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E2E2B5-A1BA-4EF0-83BA-F09B03447F0A}"/>
              </a:ext>
            </a:extLst>
          </p:cNvPr>
          <p:cNvSpPr>
            <a:spLocks noGrp="1"/>
          </p:cNvSpPr>
          <p:nvPr>
            <p:ph type="dt" sz="half" idx="10"/>
          </p:nvPr>
        </p:nvSpPr>
        <p:spPr/>
        <p:txBody>
          <a:bodyPr/>
          <a:lstStyle/>
          <a:p>
            <a:fld id="{2ADED1D5-E20D-4766-8B63-3B3CB906E89F}" type="datetimeFigureOut">
              <a:rPr lang="en-US" smtClean="0"/>
              <a:t>22-May-19</a:t>
            </a:fld>
            <a:endParaRPr lang="en-US"/>
          </a:p>
        </p:txBody>
      </p:sp>
      <p:sp>
        <p:nvSpPr>
          <p:cNvPr id="6" name="Footer Placeholder 5">
            <a:extLst>
              <a:ext uri="{FF2B5EF4-FFF2-40B4-BE49-F238E27FC236}">
                <a16:creationId xmlns:a16="http://schemas.microsoft.com/office/drawing/2014/main" id="{6438D6FE-66E2-4586-AEC6-8CC8ADAE23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94BA16-E57E-4399-8AF1-1815DABBEF64}"/>
              </a:ext>
            </a:extLst>
          </p:cNvPr>
          <p:cNvSpPr>
            <a:spLocks noGrp="1"/>
          </p:cNvSpPr>
          <p:nvPr>
            <p:ph type="sldNum" sz="quarter" idx="12"/>
          </p:nvPr>
        </p:nvSpPr>
        <p:spPr/>
        <p:txBody>
          <a:bodyPr/>
          <a:lstStyle/>
          <a:p>
            <a:fld id="{2D09B5C3-8AD6-4ECA-9D25-D2371341617A}" type="slidenum">
              <a:rPr lang="en-US" smtClean="0"/>
              <a:t>‹#›</a:t>
            </a:fld>
            <a:endParaRPr lang="en-US"/>
          </a:p>
        </p:txBody>
      </p:sp>
    </p:spTree>
    <p:extLst>
      <p:ext uri="{BB962C8B-B14F-4D97-AF65-F5344CB8AC3E}">
        <p14:creationId xmlns:p14="http://schemas.microsoft.com/office/powerpoint/2010/main" val="3996737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2469DB-B812-4760-8AA1-80E3E7FFE3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FB6EB70-CC78-4D11-9A03-6C218C9CD0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ABE4BE-CC4E-4077-B3A0-366BF98DB8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DED1D5-E20D-4766-8B63-3B3CB906E89F}" type="datetimeFigureOut">
              <a:rPr lang="en-US" smtClean="0"/>
              <a:t>22-May-19</a:t>
            </a:fld>
            <a:endParaRPr lang="en-US"/>
          </a:p>
        </p:txBody>
      </p:sp>
      <p:sp>
        <p:nvSpPr>
          <p:cNvPr id="5" name="Footer Placeholder 4">
            <a:extLst>
              <a:ext uri="{FF2B5EF4-FFF2-40B4-BE49-F238E27FC236}">
                <a16:creationId xmlns:a16="http://schemas.microsoft.com/office/drawing/2014/main" id="{20CBB38B-F65D-4464-8FE3-BAB5708369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90AE05-6F9E-49FC-8BEA-9FA8295DD6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09B5C3-8AD6-4ECA-9D25-D2371341617A}" type="slidenum">
              <a:rPr lang="en-US" smtClean="0"/>
              <a:t>‹#›</a:t>
            </a:fld>
            <a:endParaRPr lang="en-US"/>
          </a:p>
        </p:txBody>
      </p:sp>
    </p:spTree>
    <p:extLst>
      <p:ext uri="{BB962C8B-B14F-4D97-AF65-F5344CB8AC3E}">
        <p14:creationId xmlns:p14="http://schemas.microsoft.com/office/powerpoint/2010/main" val="222509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48C49-A52F-413D-8A48-AF905B977AC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7A1A8B8-64A0-48C2-BB21-C372D9F8EDF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E811C6C-7A33-4E9D-A7B1-E75E89D864D0}"/>
              </a:ext>
            </a:extLst>
          </p:cNvPr>
          <p:cNvPicPr>
            <a:picLocks noChangeAspect="1"/>
          </p:cNvPicPr>
          <p:nvPr/>
        </p:nvPicPr>
        <p:blipFill rotWithShape="1">
          <a:blip r:embed="rId2"/>
          <a:srcRect t="14885"/>
          <a:stretch/>
        </p:blipFill>
        <p:spPr>
          <a:xfrm>
            <a:off x="0" y="-91439"/>
            <a:ext cx="12192000" cy="7795592"/>
          </a:xfrm>
          <a:prstGeom prst="rect">
            <a:avLst/>
          </a:prstGeom>
        </p:spPr>
      </p:pic>
      <p:sp>
        <p:nvSpPr>
          <p:cNvPr id="5" name="TextBox 4">
            <a:extLst>
              <a:ext uri="{FF2B5EF4-FFF2-40B4-BE49-F238E27FC236}">
                <a16:creationId xmlns:a16="http://schemas.microsoft.com/office/drawing/2014/main" id="{B6FFAC43-4E86-48A9-8976-23B37C4CFD52}"/>
              </a:ext>
            </a:extLst>
          </p:cNvPr>
          <p:cNvSpPr txBox="1"/>
          <p:nvPr/>
        </p:nvSpPr>
        <p:spPr>
          <a:xfrm>
            <a:off x="1724397" y="1096437"/>
            <a:ext cx="8957838" cy="1323439"/>
          </a:xfrm>
          <a:prstGeom prst="rect">
            <a:avLst/>
          </a:prstGeom>
          <a:solidFill>
            <a:srgbClr val="FFFFFF"/>
          </a:solidFill>
        </p:spPr>
        <p:txBody>
          <a:bodyPr wrap="square" rtlCol="0">
            <a:spAutoFit/>
          </a:bodyPr>
          <a:lstStyle/>
          <a:p>
            <a:r>
              <a:rPr lang="nb-NO" sz="4000" b="1" dirty="0">
                <a:solidFill>
                  <a:schemeClr val="accent6">
                    <a:lumMod val="75000"/>
                  </a:schemeClr>
                </a:solidFill>
              </a:rPr>
              <a:t>DIGITAL COMMERCE &amp; </a:t>
            </a:r>
          </a:p>
          <a:p>
            <a:r>
              <a:rPr lang="nb-NO" sz="4000" b="1" dirty="0">
                <a:solidFill>
                  <a:schemeClr val="accent6">
                    <a:lumMod val="75000"/>
                  </a:schemeClr>
                </a:solidFill>
              </a:rPr>
              <a:t>THE €3 TRILLION DISRUPTION</a:t>
            </a:r>
            <a:endParaRPr lang="en-US" sz="4000" b="1" dirty="0">
              <a:solidFill>
                <a:schemeClr val="accent6">
                  <a:lumMod val="75000"/>
                </a:schemeClr>
              </a:solidFill>
            </a:endParaRPr>
          </a:p>
        </p:txBody>
      </p:sp>
      <p:sp>
        <p:nvSpPr>
          <p:cNvPr id="7" name="TextBox 6">
            <a:extLst>
              <a:ext uri="{FF2B5EF4-FFF2-40B4-BE49-F238E27FC236}">
                <a16:creationId xmlns:a16="http://schemas.microsoft.com/office/drawing/2014/main" id="{0E7AA669-44E9-4065-8F61-7E41F8B50232}"/>
              </a:ext>
            </a:extLst>
          </p:cNvPr>
          <p:cNvSpPr txBox="1"/>
          <p:nvPr/>
        </p:nvSpPr>
        <p:spPr>
          <a:xfrm>
            <a:off x="1833254" y="2974980"/>
            <a:ext cx="4371603" cy="1046440"/>
          </a:xfrm>
          <a:prstGeom prst="rect">
            <a:avLst/>
          </a:prstGeom>
          <a:solidFill>
            <a:srgbClr val="FFFFFF"/>
          </a:solidFill>
        </p:spPr>
        <p:txBody>
          <a:bodyPr wrap="square" rtlCol="0">
            <a:spAutoFit/>
          </a:bodyPr>
          <a:lstStyle/>
          <a:p>
            <a:r>
              <a:rPr lang="nb-NO" dirty="0">
                <a:solidFill>
                  <a:schemeClr val="accent6">
                    <a:lumMod val="75000"/>
                  </a:schemeClr>
                </a:solidFill>
              </a:rPr>
              <a:t>ANDY CHEN</a:t>
            </a:r>
          </a:p>
          <a:p>
            <a:r>
              <a:rPr lang="nb-NO" dirty="0">
                <a:solidFill>
                  <a:schemeClr val="accent6">
                    <a:lumMod val="75000"/>
                  </a:schemeClr>
                </a:solidFill>
              </a:rPr>
              <a:t>CEO, WEORDER HOSPITALITY TECHNOLOGIES</a:t>
            </a:r>
          </a:p>
          <a:p>
            <a:endParaRPr lang="nb-NO" dirty="0">
              <a:solidFill>
                <a:schemeClr val="accent6">
                  <a:lumMod val="75000"/>
                </a:schemeClr>
              </a:solidFill>
            </a:endParaRPr>
          </a:p>
          <a:p>
            <a:endParaRPr lang="nb-NO" sz="700" dirty="0">
              <a:solidFill>
                <a:schemeClr val="accent6">
                  <a:lumMod val="75000"/>
                </a:schemeClr>
              </a:solidFill>
            </a:endParaRPr>
          </a:p>
        </p:txBody>
      </p:sp>
      <p:pic>
        <p:nvPicPr>
          <p:cNvPr id="6" name="Picture 5">
            <a:extLst>
              <a:ext uri="{FF2B5EF4-FFF2-40B4-BE49-F238E27FC236}">
                <a16:creationId xmlns:a16="http://schemas.microsoft.com/office/drawing/2014/main" id="{9B0E6818-AEFE-4F59-9F5F-76B502FDC77A}"/>
              </a:ext>
            </a:extLst>
          </p:cNvPr>
          <p:cNvPicPr>
            <a:picLocks noChangeAspect="1"/>
          </p:cNvPicPr>
          <p:nvPr/>
        </p:nvPicPr>
        <p:blipFill rotWithShape="1">
          <a:blip r:embed="rId3"/>
          <a:srcRect t="83607" r="35295" b="-1235"/>
          <a:stretch/>
        </p:blipFill>
        <p:spPr>
          <a:xfrm>
            <a:off x="1545770" y="3575144"/>
            <a:ext cx="1450461" cy="314317"/>
          </a:xfrm>
          <a:prstGeom prst="rect">
            <a:avLst/>
          </a:prstGeom>
        </p:spPr>
      </p:pic>
    </p:spTree>
    <p:extLst>
      <p:ext uri="{BB962C8B-B14F-4D97-AF65-F5344CB8AC3E}">
        <p14:creationId xmlns:p14="http://schemas.microsoft.com/office/powerpoint/2010/main" val="34380620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E3210EBF-D046-432D-A9C2-251FAE3BCE1C}"/>
              </a:ext>
            </a:extLst>
          </p:cNvPr>
          <p:cNvPicPr>
            <a:picLocks noChangeAspect="1"/>
          </p:cNvPicPr>
          <p:nvPr/>
        </p:nvPicPr>
        <p:blipFill rotWithShape="1">
          <a:blip r:embed="rId2"/>
          <a:srcRect l="16923"/>
          <a:stretch/>
        </p:blipFill>
        <p:spPr>
          <a:xfrm>
            <a:off x="1686197" y="4577655"/>
            <a:ext cx="2254923" cy="1808960"/>
          </a:xfrm>
          <a:prstGeom prst="rect">
            <a:avLst/>
          </a:prstGeom>
        </p:spPr>
      </p:pic>
      <p:pic>
        <p:nvPicPr>
          <p:cNvPr id="20" name="Picture 19">
            <a:extLst>
              <a:ext uri="{FF2B5EF4-FFF2-40B4-BE49-F238E27FC236}">
                <a16:creationId xmlns:a16="http://schemas.microsoft.com/office/drawing/2014/main" id="{9867B0E9-0948-4145-A15F-F8E45391F84D}"/>
              </a:ext>
            </a:extLst>
          </p:cNvPr>
          <p:cNvPicPr>
            <a:picLocks noChangeAspect="1"/>
          </p:cNvPicPr>
          <p:nvPr/>
        </p:nvPicPr>
        <p:blipFill rotWithShape="1">
          <a:blip r:embed="rId3"/>
          <a:srcRect r="12327"/>
          <a:stretch/>
        </p:blipFill>
        <p:spPr>
          <a:xfrm>
            <a:off x="5137733" y="4577656"/>
            <a:ext cx="2249999" cy="1808960"/>
          </a:xfrm>
          <a:prstGeom prst="rect">
            <a:avLst/>
          </a:prstGeom>
        </p:spPr>
      </p:pic>
      <p:pic>
        <p:nvPicPr>
          <p:cNvPr id="21" name="Picture 20">
            <a:extLst>
              <a:ext uri="{FF2B5EF4-FFF2-40B4-BE49-F238E27FC236}">
                <a16:creationId xmlns:a16="http://schemas.microsoft.com/office/drawing/2014/main" id="{D5DC7B8E-DDD0-4A3C-9E97-FD7AD1BFC916}"/>
              </a:ext>
            </a:extLst>
          </p:cNvPr>
          <p:cNvPicPr>
            <a:picLocks noChangeAspect="1"/>
          </p:cNvPicPr>
          <p:nvPr/>
        </p:nvPicPr>
        <p:blipFill>
          <a:blip r:embed="rId4"/>
          <a:stretch>
            <a:fillRect/>
          </a:stretch>
        </p:blipFill>
        <p:spPr>
          <a:xfrm>
            <a:off x="8563232" y="4577655"/>
            <a:ext cx="2249999" cy="1808959"/>
          </a:xfrm>
          <a:prstGeom prst="rect">
            <a:avLst/>
          </a:prstGeom>
        </p:spPr>
      </p:pic>
      <p:sp>
        <p:nvSpPr>
          <p:cNvPr id="22" name="TextBox 21">
            <a:extLst>
              <a:ext uri="{FF2B5EF4-FFF2-40B4-BE49-F238E27FC236}">
                <a16:creationId xmlns:a16="http://schemas.microsoft.com/office/drawing/2014/main" id="{8B9661F9-0D6D-446F-BBF9-B8B3BEAE04FA}"/>
              </a:ext>
            </a:extLst>
          </p:cNvPr>
          <p:cNvSpPr txBox="1"/>
          <p:nvPr/>
        </p:nvSpPr>
        <p:spPr>
          <a:xfrm>
            <a:off x="1686197" y="4577655"/>
            <a:ext cx="1095685" cy="369332"/>
          </a:xfrm>
          <a:prstGeom prst="rect">
            <a:avLst/>
          </a:prstGeom>
          <a:solidFill>
            <a:schemeClr val="tx1"/>
          </a:solidFill>
        </p:spPr>
        <p:txBody>
          <a:bodyPr wrap="none" rtlCol="0">
            <a:spAutoFit/>
          </a:bodyPr>
          <a:lstStyle/>
          <a:p>
            <a:pPr algn="ctr"/>
            <a:r>
              <a:rPr lang="nb-NO" b="1" dirty="0">
                <a:solidFill>
                  <a:schemeClr val="bg1"/>
                </a:solidFill>
              </a:rPr>
              <a:t>DELIVERY</a:t>
            </a:r>
            <a:endParaRPr lang="en-US" b="1" dirty="0">
              <a:solidFill>
                <a:schemeClr val="bg1"/>
              </a:solidFill>
            </a:endParaRPr>
          </a:p>
        </p:txBody>
      </p:sp>
      <p:sp>
        <p:nvSpPr>
          <p:cNvPr id="23" name="TextBox 22">
            <a:extLst>
              <a:ext uri="{FF2B5EF4-FFF2-40B4-BE49-F238E27FC236}">
                <a16:creationId xmlns:a16="http://schemas.microsoft.com/office/drawing/2014/main" id="{211FF1D3-BD26-49A1-A0E9-D97904F94580}"/>
              </a:ext>
            </a:extLst>
          </p:cNvPr>
          <p:cNvSpPr txBox="1"/>
          <p:nvPr/>
        </p:nvSpPr>
        <p:spPr>
          <a:xfrm>
            <a:off x="5114489" y="4577655"/>
            <a:ext cx="2022798" cy="369332"/>
          </a:xfrm>
          <a:prstGeom prst="rect">
            <a:avLst/>
          </a:prstGeom>
          <a:solidFill>
            <a:schemeClr val="tx1"/>
          </a:solidFill>
        </p:spPr>
        <p:txBody>
          <a:bodyPr wrap="none" rtlCol="0">
            <a:spAutoFit/>
          </a:bodyPr>
          <a:lstStyle/>
          <a:p>
            <a:pPr algn="ctr"/>
            <a:r>
              <a:rPr lang="nb-NO" b="1" dirty="0">
                <a:solidFill>
                  <a:schemeClr val="bg1"/>
                </a:solidFill>
              </a:rPr>
              <a:t>PREORDER/PICKUP</a:t>
            </a:r>
            <a:endParaRPr lang="en-US" b="1" dirty="0">
              <a:solidFill>
                <a:schemeClr val="bg1"/>
              </a:solidFill>
            </a:endParaRPr>
          </a:p>
        </p:txBody>
      </p:sp>
      <p:sp>
        <p:nvSpPr>
          <p:cNvPr id="24" name="TextBox 23">
            <a:extLst>
              <a:ext uri="{FF2B5EF4-FFF2-40B4-BE49-F238E27FC236}">
                <a16:creationId xmlns:a16="http://schemas.microsoft.com/office/drawing/2014/main" id="{E0721264-519C-407C-A1B8-CBF500E347A7}"/>
              </a:ext>
            </a:extLst>
          </p:cNvPr>
          <p:cNvSpPr txBox="1"/>
          <p:nvPr/>
        </p:nvSpPr>
        <p:spPr>
          <a:xfrm>
            <a:off x="8563232" y="4577655"/>
            <a:ext cx="922048" cy="369332"/>
          </a:xfrm>
          <a:prstGeom prst="rect">
            <a:avLst/>
          </a:prstGeom>
          <a:solidFill>
            <a:schemeClr val="tx1"/>
          </a:solidFill>
        </p:spPr>
        <p:txBody>
          <a:bodyPr wrap="none" rtlCol="0">
            <a:spAutoFit/>
          </a:bodyPr>
          <a:lstStyle/>
          <a:p>
            <a:pPr algn="ctr"/>
            <a:r>
              <a:rPr lang="nb-NO" b="1" dirty="0">
                <a:solidFill>
                  <a:schemeClr val="bg1"/>
                </a:solidFill>
              </a:rPr>
              <a:t>IN-SEAT</a:t>
            </a:r>
            <a:endParaRPr lang="en-US" b="1" dirty="0">
              <a:solidFill>
                <a:schemeClr val="bg1"/>
              </a:solidFill>
            </a:endParaRPr>
          </a:p>
        </p:txBody>
      </p:sp>
      <p:sp>
        <p:nvSpPr>
          <p:cNvPr id="27" name="Rectangle 26">
            <a:extLst>
              <a:ext uri="{FF2B5EF4-FFF2-40B4-BE49-F238E27FC236}">
                <a16:creationId xmlns:a16="http://schemas.microsoft.com/office/drawing/2014/main" id="{67F98F34-4FC3-4AE6-924E-F4423366B7A0}"/>
              </a:ext>
            </a:extLst>
          </p:cNvPr>
          <p:cNvSpPr/>
          <p:nvPr/>
        </p:nvSpPr>
        <p:spPr>
          <a:xfrm>
            <a:off x="1686197" y="4577655"/>
            <a:ext cx="2254923" cy="1808950"/>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ECC823A-3563-45CC-B43F-E5128F90F49B}"/>
              </a:ext>
            </a:extLst>
          </p:cNvPr>
          <p:cNvSpPr/>
          <p:nvPr/>
        </p:nvSpPr>
        <p:spPr>
          <a:xfrm>
            <a:off x="5132809" y="4577655"/>
            <a:ext cx="2254923" cy="1808950"/>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1BCF9D4-5C1F-479A-BE6B-1862255D95BC}"/>
              </a:ext>
            </a:extLst>
          </p:cNvPr>
          <p:cNvSpPr/>
          <p:nvPr/>
        </p:nvSpPr>
        <p:spPr>
          <a:xfrm>
            <a:off x="8563232" y="4577655"/>
            <a:ext cx="2254923" cy="1808950"/>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888B9500-E2E7-45DB-8E8A-BC9B07B2BF31}"/>
              </a:ext>
            </a:extLst>
          </p:cNvPr>
          <p:cNvSpPr txBox="1"/>
          <p:nvPr/>
        </p:nvSpPr>
        <p:spPr>
          <a:xfrm>
            <a:off x="82062" y="279499"/>
            <a:ext cx="12027876" cy="3908762"/>
          </a:xfrm>
          <a:prstGeom prst="rect">
            <a:avLst/>
          </a:prstGeom>
          <a:noFill/>
        </p:spPr>
        <p:txBody>
          <a:bodyPr wrap="square" rtlCol="0">
            <a:spAutoFit/>
          </a:bodyPr>
          <a:lstStyle/>
          <a:p>
            <a:pPr algn="ctr"/>
            <a:r>
              <a:rPr lang="nb-NO" sz="3600" b="1" dirty="0">
                <a:solidFill>
                  <a:schemeClr val="accent6">
                    <a:lumMod val="75000"/>
                  </a:schemeClr>
                </a:solidFill>
              </a:rPr>
              <a:t>DELIVERY IS JUST THE BEGINNING...</a:t>
            </a:r>
            <a:endParaRPr lang="nb-NO" sz="4400" b="1" dirty="0">
              <a:solidFill>
                <a:schemeClr val="accent6">
                  <a:lumMod val="75000"/>
                </a:schemeClr>
              </a:solidFill>
            </a:endParaRPr>
          </a:p>
          <a:p>
            <a:pPr algn="ctr"/>
            <a:endParaRPr lang="nb-NO" sz="4400" b="1" dirty="0">
              <a:solidFill>
                <a:schemeClr val="accent6">
                  <a:lumMod val="75000"/>
                </a:schemeClr>
              </a:solidFill>
            </a:endParaRPr>
          </a:p>
          <a:p>
            <a:pPr algn="ctr"/>
            <a:endParaRPr lang="nb-NO" sz="4400" b="1" dirty="0">
              <a:solidFill>
                <a:schemeClr val="accent6">
                  <a:lumMod val="75000"/>
                </a:schemeClr>
              </a:solidFill>
            </a:endParaRPr>
          </a:p>
          <a:p>
            <a:pPr algn="ctr"/>
            <a:endParaRPr lang="nb-NO" sz="4400" b="1" dirty="0">
              <a:solidFill>
                <a:schemeClr val="accent6">
                  <a:lumMod val="75000"/>
                </a:schemeClr>
              </a:solidFill>
            </a:endParaRPr>
          </a:p>
          <a:p>
            <a:pPr algn="ctr"/>
            <a:endParaRPr lang="nb-NO" sz="4400" b="1" dirty="0">
              <a:solidFill>
                <a:schemeClr val="accent6">
                  <a:lumMod val="75000"/>
                </a:schemeClr>
              </a:solidFill>
            </a:endParaRPr>
          </a:p>
          <a:p>
            <a:pPr algn="ctr"/>
            <a:endParaRPr lang="nb-NO" sz="2800" dirty="0">
              <a:solidFill>
                <a:schemeClr val="accent6">
                  <a:lumMod val="75000"/>
                </a:schemeClr>
              </a:solidFill>
            </a:endParaRPr>
          </a:p>
        </p:txBody>
      </p:sp>
      <p:pic>
        <p:nvPicPr>
          <p:cNvPr id="47" name="Picture 46">
            <a:extLst>
              <a:ext uri="{FF2B5EF4-FFF2-40B4-BE49-F238E27FC236}">
                <a16:creationId xmlns:a16="http://schemas.microsoft.com/office/drawing/2014/main" id="{61DF249D-B679-4A64-9A0E-D3A9B1E23FDD}"/>
              </a:ext>
            </a:extLst>
          </p:cNvPr>
          <p:cNvPicPr>
            <a:picLocks noChangeAspect="1"/>
          </p:cNvPicPr>
          <p:nvPr/>
        </p:nvPicPr>
        <p:blipFill>
          <a:blip r:embed="rId5"/>
          <a:stretch>
            <a:fillRect/>
          </a:stretch>
        </p:blipFill>
        <p:spPr>
          <a:xfrm>
            <a:off x="1801895" y="1151059"/>
            <a:ext cx="8805718" cy="3143172"/>
          </a:xfrm>
          <a:prstGeom prst="rect">
            <a:avLst/>
          </a:prstGeom>
        </p:spPr>
      </p:pic>
      <p:pic>
        <p:nvPicPr>
          <p:cNvPr id="48" name="Picture 47">
            <a:extLst>
              <a:ext uri="{FF2B5EF4-FFF2-40B4-BE49-F238E27FC236}">
                <a16:creationId xmlns:a16="http://schemas.microsoft.com/office/drawing/2014/main" id="{CF1EA29C-68C4-4DE5-B5F1-2383A26A86CF}"/>
              </a:ext>
            </a:extLst>
          </p:cNvPr>
          <p:cNvPicPr>
            <a:picLocks noChangeAspect="1"/>
          </p:cNvPicPr>
          <p:nvPr/>
        </p:nvPicPr>
        <p:blipFill rotWithShape="1">
          <a:blip r:embed="rId6"/>
          <a:srcRect t="83607" r="35295" b="-1235"/>
          <a:stretch/>
        </p:blipFill>
        <p:spPr>
          <a:xfrm>
            <a:off x="10559142" y="6288765"/>
            <a:ext cx="1450461" cy="314317"/>
          </a:xfrm>
          <a:prstGeom prst="rect">
            <a:avLst/>
          </a:prstGeom>
        </p:spPr>
      </p:pic>
    </p:spTree>
    <p:extLst>
      <p:ext uri="{BB962C8B-B14F-4D97-AF65-F5344CB8AC3E}">
        <p14:creationId xmlns:p14="http://schemas.microsoft.com/office/powerpoint/2010/main" val="32830881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7" grpId="0" animBg="1"/>
      <p:bldP spid="28" grpId="0" animBg="1"/>
      <p:bldP spid="2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7D15D8-C856-413B-9E1E-8FFA6AFC6653}"/>
              </a:ext>
            </a:extLst>
          </p:cNvPr>
          <p:cNvSpPr>
            <a:spLocks noGrp="1"/>
          </p:cNvSpPr>
          <p:nvPr>
            <p:ph idx="1"/>
          </p:nvPr>
        </p:nvSpPr>
        <p:spPr/>
        <p:txBody>
          <a:bodyPr>
            <a:normAutofit/>
          </a:bodyPr>
          <a:lstStyle/>
          <a:p>
            <a:pPr marL="0" indent="0" algn="ctr">
              <a:buNone/>
            </a:pPr>
            <a:r>
              <a:rPr lang="en-US" b="1" dirty="0">
                <a:solidFill>
                  <a:schemeClr val="accent6">
                    <a:lumMod val="75000"/>
                  </a:schemeClr>
                </a:solidFill>
              </a:rPr>
              <a:t>eCommerce refers to the buying and selling of goods or services using the internet, and the transfer of money and data to execute these transactions.</a:t>
            </a:r>
          </a:p>
        </p:txBody>
      </p:sp>
      <p:pic>
        <p:nvPicPr>
          <p:cNvPr id="4" name="Picture 3">
            <a:extLst>
              <a:ext uri="{FF2B5EF4-FFF2-40B4-BE49-F238E27FC236}">
                <a16:creationId xmlns:a16="http://schemas.microsoft.com/office/drawing/2014/main" id="{18230B0F-5F62-4CE8-81EF-ED7330A4018D}"/>
              </a:ext>
            </a:extLst>
          </p:cNvPr>
          <p:cNvPicPr>
            <a:picLocks noChangeAspect="1"/>
          </p:cNvPicPr>
          <p:nvPr/>
        </p:nvPicPr>
        <p:blipFill rotWithShape="1">
          <a:blip r:embed="rId2"/>
          <a:srcRect t="83607" r="35295" b="-1235"/>
          <a:stretch/>
        </p:blipFill>
        <p:spPr>
          <a:xfrm>
            <a:off x="10559142" y="6288765"/>
            <a:ext cx="1450461" cy="314317"/>
          </a:xfrm>
          <a:prstGeom prst="rect">
            <a:avLst/>
          </a:prstGeom>
        </p:spPr>
      </p:pic>
    </p:spTree>
    <p:extLst>
      <p:ext uri="{BB962C8B-B14F-4D97-AF65-F5344CB8AC3E}">
        <p14:creationId xmlns:p14="http://schemas.microsoft.com/office/powerpoint/2010/main" val="9782556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28A8A6-038D-481C-BC7A-211A1D22E974}"/>
              </a:ext>
            </a:extLst>
          </p:cNvPr>
          <p:cNvPicPr>
            <a:picLocks noChangeAspect="1"/>
          </p:cNvPicPr>
          <p:nvPr/>
        </p:nvPicPr>
        <p:blipFill>
          <a:blip r:embed="rId2"/>
          <a:stretch>
            <a:fillRect/>
          </a:stretch>
        </p:blipFill>
        <p:spPr>
          <a:xfrm>
            <a:off x="-43544" y="0"/>
            <a:ext cx="12520691" cy="6858000"/>
          </a:xfrm>
          <a:prstGeom prst="rect">
            <a:avLst/>
          </a:prstGeom>
        </p:spPr>
      </p:pic>
    </p:spTree>
    <p:extLst>
      <p:ext uri="{BB962C8B-B14F-4D97-AF65-F5344CB8AC3E}">
        <p14:creationId xmlns:p14="http://schemas.microsoft.com/office/powerpoint/2010/main" val="41446908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BA594E4-C69B-46F2-AF38-C370E9300C37}"/>
              </a:ext>
            </a:extLst>
          </p:cNvPr>
          <p:cNvSpPr/>
          <p:nvPr/>
        </p:nvSpPr>
        <p:spPr>
          <a:xfrm>
            <a:off x="0" y="0"/>
            <a:ext cx="12192000" cy="6858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194" name="Picture 2" descr="Image result for tidal jayz andy chen">
            <a:extLst>
              <a:ext uri="{FF2B5EF4-FFF2-40B4-BE49-F238E27FC236}">
                <a16:creationId xmlns:a16="http://schemas.microsoft.com/office/drawing/2014/main" id="{F3EAAA89-FD82-4853-B280-00FD5B209D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85825"/>
            <a:ext cx="7620000" cy="508635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Related image">
            <a:extLst>
              <a:ext uri="{FF2B5EF4-FFF2-40B4-BE49-F238E27FC236}">
                <a16:creationId xmlns:a16="http://schemas.microsoft.com/office/drawing/2014/main" id="{3EA81863-6380-4184-B954-774DFB42E10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294"/>
          <a:stretch/>
        </p:blipFill>
        <p:spPr bwMode="auto">
          <a:xfrm>
            <a:off x="4448004" y="1884675"/>
            <a:ext cx="6343991" cy="531593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587A72E-4467-40D7-BED3-D6C288BAF76F}"/>
              </a:ext>
            </a:extLst>
          </p:cNvPr>
          <p:cNvSpPr txBox="1"/>
          <p:nvPr/>
        </p:nvSpPr>
        <p:spPr>
          <a:xfrm>
            <a:off x="9927772" y="206828"/>
            <a:ext cx="1915886" cy="1015663"/>
          </a:xfrm>
          <a:prstGeom prst="rect">
            <a:avLst/>
          </a:prstGeom>
          <a:noFill/>
        </p:spPr>
        <p:txBody>
          <a:bodyPr wrap="square" rtlCol="0">
            <a:spAutoFit/>
          </a:bodyPr>
          <a:lstStyle/>
          <a:p>
            <a:r>
              <a:rPr lang="nb-NO" sz="6000" b="1" dirty="0">
                <a:solidFill>
                  <a:schemeClr val="bg1"/>
                </a:solidFill>
              </a:rPr>
              <a:t>2015</a:t>
            </a:r>
            <a:endParaRPr lang="en-US" sz="6000" b="1" dirty="0">
              <a:solidFill>
                <a:schemeClr val="bg1"/>
              </a:solidFill>
            </a:endParaRPr>
          </a:p>
        </p:txBody>
      </p:sp>
    </p:spTree>
    <p:extLst>
      <p:ext uri="{BB962C8B-B14F-4D97-AF65-F5344CB8AC3E}">
        <p14:creationId xmlns:p14="http://schemas.microsoft.com/office/powerpoint/2010/main" val="32569855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ubtitle 2"/>
          <p:cNvSpPr txBox="1">
            <a:spLocks/>
          </p:cNvSpPr>
          <p:nvPr/>
        </p:nvSpPr>
        <p:spPr>
          <a:xfrm>
            <a:off x="1113524" y="1931932"/>
            <a:ext cx="4337707" cy="850203"/>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020"/>
              </a:lnSpc>
            </a:pPr>
            <a:r>
              <a:rPr lang="nb-NO" sz="1200" dirty="0">
                <a:solidFill>
                  <a:schemeClr val="tx1"/>
                </a:solidFill>
                <a:latin typeface="Arial"/>
                <a:ea typeface="Poppins Light" charset="0"/>
                <a:cs typeface="Arial"/>
              </a:rPr>
              <a:t>Mobile ordering can reduce traditional waiter-based ordering time by 90%. E</a:t>
            </a:r>
            <a:r>
              <a:rPr lang="en-US" sz="1200" dirty="0">
                <a:solidFill>
                  <a:schemeClr val="tx1"/>
                </a:solidFill>
                <a:latin typeface="Arial"/>
                <a:ea typeface="Poppins Light" charset="0"/>
                <a:cs typeface="Arial"/>
              </a:rPr>
              <a:t>very order has a digital receipt, which allows 1-click re-ordering to increase convenience.</a:t>
            </a:r>
          </a:p>
        </p:txBody>
      </p:sp>
      <p:sp>
        <p:nvSpPr>
          <p:cNvPr id="18" name="TextBox 17"/>
          <p:cNvSpPr txBox="1"/>
          <p:nvPr/>
        </p:nvSpPr>
        <p:spPr>
          <a:xfrm>
            <a:off x="1172309" y="1718695"/>
            <a:ext cx="1835759" cy="276999"/>
          </a:xfrm>
          <a:prstGeom prst="rect">
            <a:avLst/>
          </a:prstGeom>
          <a:noFill/>
        </p:spPr>
        <p:txBody>
          <a:bodyPr wrap="none" rtlCol="0" anchor="ctr" anchorCtr="0">
            <a:spAutoFit/>
          </a:bodyPr>
          <a:lstStyle/>
          <a:p>
            <a:r>
              <a:rPr lang="en-US" sz="1200" dirty="0">
                <a:solidFill>
                  <a:schemeClr val="tx2"/>
                </a:solidFill>
                <a:latin typeface="Arial Black"/>
                <a:ea typeface="Poppins SemiBold" charset="0"/>
                <a:cs typeface="Arial Black"/>
              </a:rPr>
              <a:t>1-CLICK ORDERING</a:t>
            </a:r>
          </a:p>
        </p:txBody>
      </p:sp>
      <p:sp>
        <p:nvSpPr>
          <p:cNvPr id="19" name="Subtitle 2"/>
          <p:cNvSpPr txBox="1">
            <a:spLocks/>
          </p:cNvSpPr>
          <p:nvPr/>
        </p:nvSpPr>
        <p:spPr>
          <a:xfrm>
            <a:off x="1144983" y="3292274"/>
            <a:ext cx="4337707" cy="1106684"/>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020"/>
              </a:lnSpc>
            </a:pPr>
            <a:r>
              <a:rPr lang="nb-NO" sz="1200" dirty="0">
                <a:solidFill>
                  <a:schemeClr val="tx1"/>
                </a:solidFill>
                <a:latin typeface="Arial"/>
                <a:ea typeface="Poppins Light" charset="0"/>
                <a:cs typeface="Arial"/>
              </a:rPr>
              <a:t>Customer can order anytime and set their own pick-up time up to 48 hours in advance. We also offer waiter-less in-seat ordering to reduce amount of staff needed to service all the customers in the restaurant.</a:t>
            </a:r>
            <a:endParaRPr lang="en-US" sz="1200" dirty="0">
              <a:solidFill>
                <a:schemeClr val="tx1"/>
              </a:solidFill>
              <a:latin typeface="Arial"/>
              <a:ea typeface="Poppins Light" charset="0"/>
              <a:cs typeface="Arial"/>
            </a:endParaRPr>
          </a:p>
        </p:txBody>
      </p:sp>
      <p:sp>
        <p:nvSpPr>
          <p:cNvPr id="20" name="TextBox 19"/>
          <p:cNvSpPr txBox="1"/>
          <p:nvPr/>
        </p:nvSpPr>
        <p:spPr>
          <a:xfrm>
            <a:off x="1203770" y="3061452"/>
            <a:ext cx="3032369" cy="276999"/>
          </a:xfrm>
          <a:prstGeom prst="rect">
            <a:avLst/>
          </a:prstGeom>
          <a:noFill/>
        </p:spPr>
        <p:txBody>
          <a:bodyPr wrap="none" rtlCol="0" anchor="ctr" anchorCtr="0">
            <a:spAutoFit/>
          </a:bodyPr>
          <a:lstStyle/>
          <a:p>
            <a:r>
              <a:rPr lang="nb-NO" sz="1200" dirty="0">
                <a:solidFill>
                  <a:schemeClr val="tx2"/>
                </a:solidFill>
                <a:latin typeface="Arial Black"/>
                <a:ea typeface="Poppins SemiBold" charset="0"/>
                <a:cs typeface="Arial Black"/>
              </a:rPr>
              <a:t>T</a:t>
            </a:r>
            <a:r>
              <a:rPr lang="en-US" sz="1200" dirty="0">
                <a:solidFill>
                  <a:schemeClr val="tx2"/>
                </a:solidFill>
                <a:latin typeface="Arial Black"/>
                <a:ea typeface="Poppins SemiBold" charset="0"/>
                <a:cs typeface="Arial Black"/>
              </a:rPr>
              <a:t>AKEAWAY &amp; IN-SEAT ORDERING</a:t>
            </a:r>
          </a:p>
        </p:txBody>
      </p:sp>
      <p:sp>
        <p:nvSpPr>
          <p:cNvPr id="21" name="Subtitle 2"/>
          <p:cNvSpPr txBox="1">
            <a:spLocks/>
          </p:cNvSpPr>
          <p:nvPr/>
        </p:nvSpPr>
        <p:spPr>
          <a:xfrm>
            <a:off x="1164884" y="4782161"/>
            <a:ext cx="3815906" cy="850203"/>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020"/>
              </a:lnSpc>
            </a:pPr>
            <a:r>
              <a:rPr lang="en-US" sz="1200" dirty="0">
                <a:solidFill>
                  <a:schemeClr val="tx1"/>
                </a:solidFill>
                <a:latin typeface="Arial"/>
                <a:ea typeface="Poppins Light" charset="0"/>
                <a:cs typeface="Arial"/>
              </a:rPr>
              <a:t>We offer a variety of loyalty modules to increase customer purchase frequency, including pioneering </a:t>
            </a:r>
            <a:r>
              <a:rPr lang="en-US" sz="1200" dirty="0" err="1">
                <a:solidFill>
                  <a:schemeClr val="tx1"/>
                </a:solidFill>
                <a:latin typeface="Arial"/>
                <a:ea typeface="Poppins Light" charset="0"/>
                <a:cs typeface="Arial"/>
              </a:rPr>
              <a:t>CashPoints</a:t>
            </a:r>
            <a:r>
              <a:rPr lang="en-US" sz="1200" dirty="0">
                <a:solidFill>
                  <a:schemeClr val="tx1"/>
                </a:solidFill>
                <a:latin typeface="Arial"/>
                <a:ea typeface="Poppins Light" charset="0"/>
                <a:cs typeface="Arial"/>
              </a:rPr>
              <a:t> for F&amp;B.</a:t>
            </a:r>
          </a:p>
        </p:txBody>
      </p:sp>
      <p:sp>
        <p:nvSpPr>
          <p:cNvPr id="22" name="TextBox 21"/>
          <p:cNvSpPr txBox="1"/>
          <p:nvPr/>
        </p:nvSpPr>
        <p:spPr>
          <a:xfrm>
            <a:off x="1223670" y="4551339"/>
            <a:ext cx="1876283" cy="276999"/>
          </a:xfrm>
          <a:prstGeom prst="rect">
            <a:avLst/>
          </a:prstGeom>
          <a:noFill/>
        </p:spPr>
        <p:txBody>
          <a:bodyPr wrap="none" rtlCol="0" anchor="ctr" anchorCtr="0">
            <a:spAutoFit/>
          </a:bodyPr>
          <a:lstStyle/>
          <a:p>
            <a:r>
              <a:rPr lang="nb-NO" sz="1200" dirty="0">
                <a:solidFill>
                  <a:schemeClr val="tx2"/>
                </a:solidFill>
                <a:latin typeface="Arial Black"/>
                <a:ea typeface="Poppins SemiBold" charset="0"/>
                <a:cs typeface="Arial Black"/>
              </a:rPr>
              <a:t>L</a:t>
            </a:r>
            <a:r>
              <a:rPr lang="en-US" sz="1200" dirty="0">
                <a:solidFill>
                  <a:schemeClr val="tx2"/>
                </a:solidFill>
                <a:latin typeface="Arial Black"/>
                <a:ea typeface="Poppins SemiBold" charset="0"/>
                <a:cs typeface="Arial Black"/>
              </a:rPr>
              <a:t>OYALTY PROGRAM</a:t>
            </a:r>
          </a:p>
        </p:txBody>
      </p:sp>
      <p:sp>
        <p:nvSpPr>
          <p:cNvPr id="23" name="TextBox 22"/>
          <p:cNvSpPr txBox="1"/>
          <p:nvPr/>
        </p:nvSpPr>
        <p:spPr>
          <a:xfrm>
            <a:off x="228253" y="1625704"/>
            <a:ext cx="784190" cy="738664"/>
          </a:xfrm>
          <a:prstGeom prst="rect">
            <a:avLst/>
          </a:prstGeom>
          <a:noFill/>
        </p:spPr>
        <p:txBody>
          <a:bodyPr wrap="none" rtlCol="0">
            <a:spAutoFit/>
          </a:bodyPr>
          <a:lstStyle/>
          <a:p>
            <a:pPr algn="ctr"/>
            <a:r>
              <a:rPr lang="en-US" sz="4200" dirty="0">
                <a:solidFill>
                  <a:schemeClr val="tx2"/>
                </a:solidFill>
                <a:latin typeface="Arial"/>
                <a:ea typeface="Lato Black" charset="0"/>
                <a:cs typeface="Arial"/>
              </a:rPr>
              <a:t>01</a:t>
            </a:r>
          </a:p>
        </p:txBody>
      </p:sp>
      <p:sp>
        <p:nvSpPr>
          <p:cNvPr id="24" name="TextBox 23"/>
          <p:cNvSpPr txBox="1"/>
          <p:nvPr/>
        </p:nvSpPr>
        <p:spPr>
          <a:xfrm>
            <a:off x="228253" y="4462751"/>
            <a:ext cx="784190" cy="738664"/>
          </a:xfrm>
          <a:prstGeom prst="rect">
            <a:avLst/>
          </a:prstGeom>
          <a:noFill/>
        </p:spPr>
        <p:txBody>
          <a:bodyPr wrap="none" rtlCol="0">
            <a:spAutoFit/>
          </a:bodyPr>
          <a:lstStyle/>
          <a:p>
            <a:pPr algn="ctr"/>
            <a:r>
              <a:rPr lang="en-US" sz="4200">
                <a:solidFill>
                  <a:schemeClr val="tx2"/>
                </a:solidFill>
                <a:latin typeface="Arial"/>
                <a:ea typeface="Lato Black" charset="0"/>
                <a:cs typeface="Arial"/>
              </a:rPr>
              <a:t>03</a:t>
            </a:r>
            <a:endParaRPr lang="en-US" sz="4200" dirty="0">
              <a:solidFill>
                <a:schemeClr val="tx2"/>
              </a:solidFill>
              <a:latin typeface="Arial"/>
              <a:ea typeface="Lato Black" charset="0"/>
              <a:cs typeface="Arial"/>
            </a:endParaRPr>
          </a:p>
        </p:txBody>
      </p:sp>
      <p:sp>
        <p:nvSpPr>
          <p:cNvPr id="25" name="TextBox 24"/>
          <p:cNvSpPr txBox="1"/>
          <p:nvPr/>
        </p:nvSpPr>
        <p:spPr>
          <a:xfrm>
            <a:off x="228253" y="2935644"/>
            <a:ext cx="784190" cy="738664"/>
          </a:xfrm>
          <a:prstGeom prst="rect">
            <a:avLst/>
          </a:prstGeom>
          <a:noFill/>
        </p:spPr>
        <p:txBody>
          <a:bodyPr wrap="none" rtlCol="0">
            <a:spAutoFit/>
          </a:bodyPr>
          <a:lstStyle/>
          <a:p>
            <a:pPr algn="ctr"/>
            <a:r>
              <a:rPr lang="en-US" sz="4200" dirty="0">
                <a:solidFill>
                  <a:schemeClr val="tx2"/>
                </a:solidFill>
                <a:latin typeface="Arial"/>
                <a:ea typeface="Lato Black" charset="0"/>
                <a:cs typeface="Arial"/>
              </a:rPr>
              <a:t>02</a:t>
            </a:r>
          </a:p>
        </p:txBody>
      </p:sp>
      <p:grpSp>
        <p:nvGrpSpPr>
          <p:cNvPr id="6" name="Group 5">
            <a:extLst>
              <a:ext uri="{FF2B5EF4-FFF2-40B4-BE49-F238E27FC236}">
                <a16:creationId xmlns:a16="http://schemas.microsoft.com/office/drawing/2014/main" id="{A9BC0806-4F4C-4DD5-A132-A0F113BD950C}"/>
              </a:ext>
            </a:extLst>
          </p:cNvPr>
          <p:cNvGrpSpPr/>
          <p:nvPr/>
        </p:nvGrpSpPr>
        <p:grpSpPr>
          <a:xfrm>
            <a:off x="5330004" y="1295295"/>
            <a:ext cx="2821533" cy="4637339"/>
            <a:chOff x="7061021" y="1446938"/>
            <a:chExt cx="3200400" cy="5003800"/>
          </a:xfrm>
        </p:grpSpPr>
        <p:pic>
          <p:nvPicPr>
            <p:cNvPr id="2" name="Picture 1" descr="phone.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061021" y="1446938"/>
              <a:ext cx="3200400" cy="5003800"/>
            </a:xfrm>
            <a:prstGeom prst="rect">
              <a:avLst/>
            </a:prstGeom>
          </p:spPr>
        </p:pic>
        <p:pic>
          <p:nvPicPr>
            <p:cNvPr id="5" name="Picture 4">
              <a:extLst>
                <a:ext uri="{FF2B5EF4-FFF2-40B4-BE49-F238E27FC236}">
                  <a16:creationId xmlns:a16="http://schemas.microsoft.com/office/drawing/2014/main" id="{6B05D525-A4F1-4E24-B282-2DF2EE17AB39}"/>
                </a:ext>
              </a:extLst>
            </p:cNvPr>
            <p:cNvPicPr>
              <a:picLocks noChangeAspect="1"/>
            </p:cNvPicPr>
            <p:nvPr/>
          </p:nvPicPr>
          <p:blipFill>
            <a:blip r:embed="rId3"/>
            <a:stretch>
              <a:fillRect/>
            </a:stretch>
          </p:blipFill>
          <p:spPr>
            <a:xfrm>
              <a:off x="7674379" y="2242299"/>
              <a:ext cx="1926821" cy="3382909"/>
            </a:xfrm>
            <a:prstGeom prst="rect">
              <a:avLst/>
            </a:prstGeom>
          </p:spPr>
        </p:pic>
      </p:grpSp>
      <p:sp>
        <p:nvSpPr>
          <p:cNvPr id="16" name="Subtitle 2">
            <a:extLst>
              <a:ext uri="{FF2B5EF4-FFF2-40B4-BE49-F238E27FC236}">
                <a16:creationId xmlns:a16="http://schemas.microsoft.com/office/drawing/2014/main" id="{E7D95B7B-5D69-4B0B-A938-54B0269319B9}"/>
              </a:ext>
            </a:extLst>
          </p:cNvPr>
          <p:cNvSpPr txBox="1">
            <a:spLocks/>
          </p:cNvSpPr>
          <p:nvPr/>
        </p:nvSpPr>
        <p:spPr>
          <a:xfrm>
            <a:off x="8030310" y="1930537"/>
            <a:ext cx="3933437" cy="1106684"/>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020"/>
              </a:lnSpc>
            </a:pPr>
            <a:r>
              <a:rPr lang="en-US" sz="1200" dirty="0">
                <a:solidFill>
                  <a:schemeClr val="tx1"/>
                </a:solidFill>
                <a:latin typeface="Arial"/>
                <a:ea typeface="Poppins Light" charset="0"/>
                <a:cs typeface="Arial"/>
              </a:rPr>
              <a:t>80% of the customers order similar or identical items as previous visits. Since every order is digitalized with a receipt that is clickable to repeat, customer can place a repeat order in our system in less than 3 seconds. </a:t>
            </a:r>
          </a:p>
        </p:txBody>
      </p:sp>
      <p:sp>
        <p:nvSpPr>
          <p:cNvPr id="27" name="TextBox 26">
            <a:extLst>
              <a:ext uri="{FF2B5EF4-FFF2-40B4-BE49-F238E27FC236}">
                <a16:creationId xmlns:a16="http://schemas.microsoft.com/office/drawing/2014/main" id="{99163886-D443-4491-87C6-04930F11DA5D}"/>
              </a:ext>
            </a:extLst>
          </p:cNvPr>
          <p:cNvSpPr txBox="1"/>
          <p:nvPr/>
        </p:nvSpPr>
        <p:spPr>
          <a:xfrm>
            <a:off x="8151537" y="1713675"/>
            <a:ext cx="2999475" cy="276999"/>
          </a:xfrm>
          <a:prstGeom prst="rect">
            <a:avLst/>
          </a:prstGeom>
          <a:noFill/>
        </p:spPr>
        <p:txBody>
          <a:bodyPr wrap="none" rtlCol="0" anchor="ctr" anchorCtr="0">
            <a:spAutoFit/>
          </a:bodyPr>
          <a:lstStyle/>
          <a:p>
            <a:r>
              <a:rPr lang="en-US" sz="1200" dirty="0">
                <a:solidFill>
                  <a:schemeClr val="tx2"/>
                </a:solidFill>
                <a:latin typeface="Arial Black"/>
                <a:ea typeface="Poppins SemiBold" charset="0"/>
                <a:cs typeface="Arial Black"/>
              </a:rPr>
              <a:t>FAST ORDERING CONVENIENCE  </a:t>
            </a:r>
          </a:p>
        </p:txBody>
      </p:sp>
      <p:sp>
        <p:nvSpPr>
          <p:cNvPr id="28" name="Subtitle 2">
            <a:extLst>
              <a:ext uri="{FF2B5EF4-FFF2-40B4-BE49-F238E27FC236}">
                <a16:creationId xmlns:a16="http://schemas.microsoft.com/office/drawing/2014/main" id="{10F151B5-700C-4230-A0D7-3B81B7AA5939}"/>
              </a:ext>
            </a:extLst>
          </p:cNvPr>
          <p:cNvSpPr txBox="1">
            <a:spLocks/>
          </p:cNvSpPr>
          <p:nvPr/>
        </p:nvSpPr>
        <p:spPr>
          <a:xfrm>
            <a:off x="8030310" y="3407183"/>
            <a:ext cx="3933437" cy="1106684"/>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020"/>
              </a:lnSpc>
            </a:pPr>
            <a:r>
              <a:rPr lang="nb-NO" sz="1200" dirty="0">
                <a:solidFill>
                  <a:schemeClr val="tx1"/>
                </a:solidFill>
                <a:latin typeface="Arial"/>
                <a:ea typeface="Poppins Light" charset="0"/>
                <a:cs typeface="Arial"/>
              </a:rPr>
              <a:t>R</a:t>
            </a:r>
            <a:r>
              <a:rPr lang="en-US" sz="1200" dirty="0" err="1">
                <a:solidFill>
                  <a:schemeClr val="tx1"/>
                </a:solidFill>
                <a:latin typeface="Arial"/>
                <a:ea typeface="Poppins Light" charset="0"/>
                <a:cs typeface="Arial"/>
              </a:rPr>
              <a:t>estaurants</a:t>
            </a:r>
            <a:r>
              <a:rPr lang="en-US" sz="1200" dirty="0">
                <a:solidFill>
                  <a:schemeClr val="tx1"/>
                </a:solidFill>
                <a:latin typeface="Arial"/>
                <a:ea typeface="Poppins Light" charset="0"/>
                <a:cs typeface="Arial"/>
              </a:rPr>
              <a:t> cannot improve sales if they do not know who their customers. Our digital ordering system tracks every order to an identifiable customer so they can manage and grow their customer database.</a:t>
            </a:r>
          </a:p>
        </p:txBody>
      </p:sp>
      <p:sp>
        <p:nvSpPr>
          <p:cNvPr id="29" name="TextBox 28">
            <a:extLst>
              <a:ext uri="{FF2B5EF4-FFF2-40B4-BE49-F238E27FC236}">
                <a16:creationId xmlns:a16="http://schemas.microsoft.com/office/drawing/2014/main" id="{836C46F1-20C1-4B23-A91A-4CA023A7F70C}"/>
              </a:ext>
            </a:extLst>
          </p:cNvPr>
          <p:cNvSpPr txBox="1"/>
          <p:nvPr/>
        </p:nvSpPr>
        <p:spPr>
          <a:xfrm>
            <a:off x="8089095" y="3193946"/>
            <a:ext cx="3640868" cy="276999"/>
          </a:xfrm>
          <a:prstGeom prst="rect">
            <a:avLst/>
          </a:prstGeom>
          <a:noFill/>
        </p:spPr>
        <p:txBody>
          <a:bodyPr wrap="none" rtlCol="0" anchor="ctr" anchorCtr="0">
            <a:spAutoFit/>
          </a:bodyPr>
          <a:lstStyle/>
          <a:p>
            <a:r>
              <a:rPr lang="en-US" sz="1200" dirty="0">
                <a:solidFill>
                  <a:schemeClr val="tx2"/>
                </a:solidFill>
                <a:latin typeface="Arial Black"/>
                <a:ea typeface="Poppins SemiBold" charset="0"/>
                <a:cs typeface="Arial Black"/>
              </a:rPr>
              <a:t>DIGITALIZE EVERY ORDER </a:t>
            </a:r>
            <a:r>
              <a:rPr lang="nb-NO" sz="1200" dirty="0">
                <a:solidFill>
                  <a:schemeClr val="tx2"/>
                </a:solidFill>
                <a:latin typeface="Arial Black"/>
                <a:ea typeface="Poppins SemiBold" charset="0"/>
                <a:cs typeface="Arial Black"/>
              </a:rPr>
              <a:t>&amp; CUSTOMER</a:t>
            </a:r>
            <a:endParaRPr lang="en-US" sz="1200" dirty="0">
              <a:solidFill>
                <a:schemeClr val="tx2"/>
              </a:solidFill>
              <a:latin typeface="Arial Black"/>
              <a:ea typeface="Poppins SemiBold" charset="0"/>
              <a:cs typeface="Arial Black"/>
            </a:endParaRPr>
          </a:p>
        </p:txBody>
      </p:sp>
      <p:sp>
        <p:nvSpPr>
          <p:cNvPr id="30" name="Subtitle 2">
            <a:extLst>
              <a:ext uri="{FF2B5EF4-FFF2-40B4-BE49-F238E27FC236}">
                <a16:creationId xmlns:a16="http://schemas.microsoft.com/office/drawing/2014/main" id="{F02C651A-EE62-482D-A4FB-CF2797930C74}"/>
              </a:ext>
            </a:extLst>
          </p:cNvPr>
          <p:cNvSpPr txBox="1">
            <a:spLocks/>
          </p:cNvSpPr>
          <p:nvPr/>
        </p:nvSpPr>
        <p:spPr>
          <a:xfrm>
            <a:off x="8030310" y="4883829"/>
            <a:ext cx="3933437" cy="1363164"/>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020"/>
              </a:lnSpc>
            </a:pPr>
            <a:r>
              <a:rPr lang="en-US" sz="1200" dirty="0">
                <a:solidFill>
                  <a:schemeClr val="tx1"/>
                </a:solidFill>
                <a:latin typeface="Arial"/>
                <a:ea typeface="Poppins Light" charset="0"/>
                <a:cs typeface="Arial"/>
              </a:rPr>
              <a:t>Restaurant growth is anchored by loyal customers who regularly purchase and consume. Our system delivers integrated loyalty schemes and CRM to enable restaurants to identify repeat customers and send out personalized offers to increase visits and sales.</a:t>
            </a:r>
          </a:p>
        </p:txBody>
      </p:sp>
      <p:sp>
        <p:nvSpPr>
          <p:cNvPr id="31" name="TextBox 30">
            <a:extLst>
              <a:ext uri="{FF2B5EF4-FFF2-40B4-BE49-F238E27FC236}">
                <a16:creationId xmlns:a16="http://schemas.microsoft.com/office/drawing/2014/main" id="{2A7AFF06-9A8D-4B04-B61B-AE70AA5CEF44}"/>
              </a:ext>
            </a:extLst>
          </p:cNvPr>
          <p:cNvSpPr txBox="1"/>
          <p:nvPr/>
        </p:nvSpPr>
        <p:spPr>
          <a:xfrm>
            <a:off x="8089095" y="4670592"/>
            <a:ext cx="3456652" cy="276999"/>
          </a:xfrm>
          <a:prstGeom prst="rect">
            <a:avLst/>
          </a:prstGeom>
          <a:noFill/>
        </p:spPr>
        <p:txBody>
          <a:bodyPr wrap="none" rtlCol="0" anchor="ctr" anchorCtr="0">
            <a:spAutoFit/>
          </a:bodyPr>
          <a:lstStyle/>
          <a:p>
            <a:r>
              <a:rPr lang="en-US" sz="1200" dirty="0">
                <a:solidFill>
                  <a:schemeClr val="tx2"/>
                </a:solidFill>
                <a:latin typeface="Arial Black"/>
                <a:ea typeface="Poppins SemiBold" charset="0"/>
                <a:cs typeface="Arial Black"/>
              </a:rPr>
              <a:t>TURNING VISITORS INTO CUSTOMERS</a:t>
            </a:r>
          </a:p>
        </p:txBody>
      </p:sp>
      <p:sp>
        <p:nvSpPr>
          <p:cNvPr id="32" name="TextBox 31">
            <a:extLst>
              <a:ext uri="{FF2B5EF4-FFF2-40B4-BE49-F238E27FC236}">
                <a16:creationId xmlns:a16="http://schemas.microsoft.com/office/drawing/2014/main" id="{1428100D-2BA0-4CC8-AF99-07F4F7E31B70}"/>
              </a:ext>
            </a:extLst>
          </p:cNvPr>
          <p:cNvSpPr txBox="1"/>
          <p:nvPr/>
        </p:nvSpPr>
        <p:spPr>
          <a:xfrm>
            <a:off x="82062" y="279499"/>
            <a:ext cx="12027876" cy="3724096"/>
          </a:xfrm>
          <a:prstGeom prst="rect">
            <a:avLst/>
          </a:prstGeom>
          <a:noFill/>
        </p:spPr>
        <p:txBody>
          <a:bodyPr wrap="square" rtlCol="0">
            <a:spAutoFit/>
          </a:bodyPr>
          <a:lstStyle/>
          <a:p>
            <a:pPr algn="ctr"/>
            <a:endParaRPr lang="nb-NO" sz="3200" b="1" dirty="0">
              <a:solidFill>
                <a:schemeClr val="accent6">
                  <a:lumMod val="75000"/>
                </a:schemeClr>
              </a:solidFill>
            </a:endParaRPr>
          </a:p>
          <a:p>
            <a:pPr algn="ctr"/>
            <a:endParaRPr lang="nb-NO" sz="4400" b="1" dirty="0">
              <a:solidFill>
                <a:schemeClr val="accent6">
                  <a:lumMod val="75000"/>
                </a:schemeClr>
              </a:solidFill>
            </a:endParaRPr>
          </a:p>
          <a:p>
            <a:pPr algn="ctr"/>
            <a:endParaRPr lang="nb-NO" sz="4400" b="1" dirty="0">
              <a:solidFill>
                <a:schemeClr val="accent6">
                  <a:lumMod val="75000"/>
                </a:schemeClr>
              </a:solidFill>
            </a:endParaRPr>
          </a:p>
          <a:p>
            <a:pPr algn="ctr"/>
            <a:endParaRPr lang="nb-NO" sz="4400" b="1" dirty="0">
              <a:solidFill>
                <a:schemeClr val="accent6">
                  <a:lumMod val="75000"/>
                </a:schemeClr>
              </a:solidFill>
            </a:endParaRPr>
          </a:p>
          <a:p>
            <a:pPr algn="ctr"/>
            <a:endParaRPr lang="nb-NO" sz="4400" b="1" dirty="0">
              <a:solidFill>
                <a:schemeClr val="accent6">
                  <a:lumMod val="75000"/>
                </a:schemeClr>
              </a:solidFill>
            </a:endParaRPr>
          </a:p>
          <a:p>
            <a:pPr algn="ctr"/>
            <a:endParaRPr lang="nb-NO" sz="2800" dirty="0">
              <a:solidFill>
                <a:schemeClr val="accent6">
                  <a:lumMod val="75000"/>
                </a:schemeClr>
              </a:solidFill>
            </a:endParaRPr>
          </a:p>
        </p:txBody>
      </p:sp>
      <p:sp>
        <p:nvSpPr>
          <p:cNvPr id="33" name="TextBox 32">
            <a:extLst>
              <a:ext uri="{FF2B5EF4-FFF2-40B4-BE49-F238E27FC236}">
                <a16:creationId xmlns:a16="http://schemas.microsoft.com/office/drawing/2014/main" id="{B7D0E80B-3CA5-455D-AD5A-AE4D07E7CFBE}"/>
              </a:ext>
            </a:extLst>
          </p:cNvPr>
          <p:cNvSpPr txBox="1"/>
          <p:nvPr/>
        </p:nvSpPr>
        <p:spPr>
          <a:xfrm>
            <a:off x="234462" y="431899"/>
            <a:ext cx="12027876" cy="3724096"/>
          </a:xfrm>
          <a:prstGeom prst="rect">
            <a:avLst/>
          </a:prstGeom>
          <a:noFill/>
        </p:spPr>
        <p:txBody>
          <a:bodyPr wrap="square" rtlCol="0">
            <a:spAutoFit/>
          </a:bodyPr>
          <a:lstStyle/>
          <a:p>
            <a:pPr algn="ctr"/>
            <a:r>
              <a:rPr lang="nb-NO" sz="3200" b="1" dirty="0">
                <a:solidFill>
                  <a:schemeClr val="accent6">
                    <a:lumMod val="75000"/>
                  </a:schemeClr>
                </a:solidFill>
              </a:rPr>
              <a:t>eCOMMERCE IS KEY TO ACQUIRE &amp; RETAIN CUSTOMERS</a:t>
            </a:r>
          </a:p>
          <a:p>
            <a:pPr algn="ctr"/>
            <a:endParaRPr lang="nb-NO" sz="4400" b="1" dirty="0">
              <a:solidFill>
                <a:schemeClr val="accent6">
                  <a:lumMod val="75000"/>
                </a:schemeClr>
              </a:solidFill>
            </a:endParaRPr>
          </a:p>
          <a:p>
            <a:pPr algn="ctr"/>
            <a:endParaRPr lang="nb-NO" sz="4400" b="1" dirty="0">
              <a:solidFill>
                <a:schemeClr val="accent6">
                  <a:lumMod val="75000"/>
                </a:schemeClr>
              </a:solidFill>
            </a:endParaRPr>
          </a:p>
          <a:p>
            <a:pPr algn="ctr"/>
            <a:endParaRPr lang="nb-NO" sz="4400" b="1" dirty="0">
              <a:solidFill>
                <a:schemeClr val="accent6">
                  <a:lumMod val="75000"/>
                </a:schemeClr>
              </a:solidFill>
            </a:endParaRPr>
          </a:p>
          <a:p>
            <a:pPr algn="ctr"/>
            <a:endParaRPr lang="nb-NO" sz="4400" b="1" dirty="0">
              <a:solidFill>
                <a:schemeClr val="accent6">
                  <a:lumMod val="75000"/>
                </a:schemeClr>
              </a:solidFill>
            </a:endParaRPr>
          </a:p>
          <a:p>
            <a:pPr algn="ctr"/>
            <a:endParaRPr lang="nb-NO" sz="2800" dirty="0">
              <a:solidFill>
                <a:schemeClr val="accent6">
                  <a:lumMod val="75000"/>
                </a:schemeClr>
              </a:solidFill>
            </a:endParaRPr>
          </a:p>
        </p:txBody>
      </p:sp>
      <p:pic>
        <p:nvPicPr>
          <p:cNvPr id="34" name="Picture 33">
            <a:extLst>
              <a:ext uri="{FF2B5EF4-FFF2-40B4-BE49-F238E27FC236}">
                <a16:creationId xmlns:a16="http://schemas.microsoft.com/office/drawing/2014/main" id="{293240CC-23C9-455F-A80B-59D2DD2AE3D0}"/>
              </a:ext>
            </a:extLst>
          </p:cNvPr>
          <p:cNvPicPr>
            <a:picLocks noChangeAspect="1"/>
          </p:cNvPicPr>
          <p:nvPr/>
        </p:nvPicPr>
        <p:blipFill rotWithShape="1">
          <a:blip r:embed="rId4"/>
          <a:srcRect t="83607" r="35295" b="-1235"/>
          <a:stretch/>
        </p:blipFill>
        <p:spPr>
          <a:xfrm>
            <a:off x="10559142" y="6288765"/>
            <a:ext cx="1450461" cy="314317"/>
          </a:xfrm>
          <a:prstGeom prst="rect">
            <a:avLst/>
          </a:prstGeom>
        </p:spPr>
      </p:pic>
    </p:spTree>
    <p:extLst>
      <p:ext uri="{BB962C8B-B14F-4D97-AF65-F5344CB8AC3E}">
        <p14:creationId xmlns:p14="http://schemas.microsoft.com/office/powerpoint/2010/main" val="21233202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BCCC290-A1BA-450C-A17F-F51926AD8547}"/>
              </a:ext>
            </a:extLst>
          </p:cNvPr>
          <p:cNvPicPr>
            <a:picLocks noChangeAspect="1"/>
          </p:cNvPicPr>
          <p:nvPr/>
        </p:nvPicPr>
        <p:blipFill>
          <a:blip r:embed="rId2"/>
          <a:stretch>
            <a:fillRect/>
          </a:stretch>
        </p:blipFill>
        <p:spPr>
          <a:xfrm>
            <a:off x="264819" y="1586861"/>
            <a:ext cx="11662361" cy="4119926"/>
          </a:xfrm>
          <a:prstGeom prst="rect">
            <a:avLst/>
          </a:prstGeom>
        </p:spPr>
      </p:pic>
      <p:sp>
        <p:nvSpPr>
          <p:cNvPr id="17" name="TextBox 16">
            <a:extLst>
              <a:ext uri="{FF2B5EF4-FFF2-40B4-BE49-F238E27FC236}">
                <a16:creationId xmlns:a16="http://schemas.microsoft.com/office/drawing/2014/main" id="{99846839-DE8C-448C-805F-A21C6C33E1BC}"/>
              </a:ext>
            </a:extLst>
          </p:cNvPr>
          <p:cNvSpPr txBox="1"/>
          <p:nvPr/>
        </p:nvSpPr>
        <p:spPr>
          <a:xfrm>
            <a:off x="82062" y="279499"/>
            <a:ext cx="12027876" cy="3724096"/>
          </a:xfrm>
          <a:prstGeom prst="rect">
            <a:avLst/>
          </a:prstGeom>
          <a:noFill/>
        </p:spPr>
        <p:txBody>
          <a:bodyPr wrap="square" rtlCol="0">
            <a:spAutoFit/>
          </a:bodyPr>
          <a:lstStyle/>
          <a:p>
            <a:pPr algn="ctr"/>
            <a:r>
              <a:rPr lang="nb-NO" sz="3200" b="1" dirty="0">
                <a:solidFill>
                  <a:schemeClr val="accent6">
                    <a:lumMod val="75000"/>
                  </a:schemeClr>
                </a:solidFill>
              </a:rPr>
              <a:t>DIGITAL EXPONENTIALLY IMPROVES RESTAURANT ECONOMICS</a:t>
            </a:r>
          </a:p>
          <a:p>
            <a:pPr algn="ctr"/>
            <a:endParaRPr lang="nb-NO" sz="4400" b="1" dirty="0">
              <a:solidFill>
                <a:schemeClr val="accent6">
                  <a:lumMod val="75000"/>
                </a:schemeClr>
              </a:solidFill>
            </a:endParaRPr>
          </a:p>
          <a:p>
            <a:pPr algn="ctr"/>
            <a:endParaRPr lang="nb-NO" sz="4400" b="1" dirty="0">
              <a:solidFill>
                <a:schemeClr val="accent6">
                  <a:lumMod val="75000"/>
                </a:schemeClr>
              </a:solidFill>
            </a:endParaRPr>
          </a:p>
          <a:p>
            <a:pPr algn="ctr"/>
            <a:endParaRPr lang="nb-NO" sz="4400" b="1" dirty="0">
              <a:solidFill>
                <a:schemeClr val="accent6">
                  <a:lumMod val="75000"/>
                </a:schemeClr>
              </a:solidFill>
            </a:endParaRPr>
          </a:p>
          <a:p>
            <a:pPr algn="ctr"/>
            <a:endParaRPr lang="nb-NO" sz="4400" b="1" dirty="0">
              <a:solidFill>
                <a:schemeClr val="accent6">
                  <a:lumMod val="75000"/>
                </a:schemeClr>
              </a:solidFill>
            </a:endParaRPr>
          </a:p>
          <a:p>
            <a:pPr algn="ctr"/>
            <a:endParaRPr lang="nb-NO" sz="2800" dirty="0">
              <a:solidFill>
                <a:schemeClr val="accent6">
                  <a:lumMod val="75000"/>
                </a:schemeClr>
              </a:solidFill>
            </a:endParaRPr>
          </a:p>
        </p:txBody>
      </p:sp>
      <p:pic>
        <p:nvPicPr>
          <p:cNvPr id="18" name="Picture 17">
            <a:extLst>
              <a:ext uri="{FF2B5EF4-FFF2-40B4-BE49-F238E27FC236}">
                <a16:creationId xmlns:a16="http://schemas.microsoft.com/office/drawing/2014/main" id="{B3C92F25-B742-408A-A4AB-AAC9FA800A40}"/>
              </a:ext>
            </a:extLst>
          </p:cNvPr>
          <p:cNvPicPr>
            <a:picLocks noChangeAspect="1"/>
          </p:cNvPicPr>
          <p:nvPr/>
        </p:nvPicPr>
        <p:blipFill rotWithShape="1">
          <a:blip r:embed="rId3"/>
          <a:srcRect t="83607" r="35295" b="-1235"/>
          <a:stretch/>
        </p:blipFill>
        <p:spPr>
          <a:xfrm>
            <a:off x="10559142" y="6288765"/>
            <a:ext cx="1450461" cy="314317"/>
          </a:xfrm>
          <a:prstGeom prst="rect">
            <a:avLst/>
          </a:prstGeom>
        </p:spPr>
      </p:pic>
    </p:spTree>
    <p:extLst>
      <p:ext uri="{BB962C8B-B14F-4D97-AF65-F5344CB8AC3E}">
        <p14:creationId xmlns:p14="http://schemas.microsoft.com/office/powerpoint/2010/main" val="24022798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564F6F-A51C-471B-86EF-B90413D013BB}"/>
              </a:ext>
            </a:extLst>
          </p:cNvPr>
          <p:cNvPicPr>
            <a:picLocks noChangeAspect="1"/>
          </p:cNvPicPr>
          <p:nvPr/>
        </p:nvPicPr>
        <p:blipFill>
          <a:blip r:embed="rId2"/>
          <a:stretch>
            <a:fillRect/>
          </a:stretch>
        </p:blipFill>
        <p:spPr>
          <a:xfrm>
            <a:off x="167995" y="423110"/>
            <a:ext cx="6997179" cy="2907919"/>
          </a:xfrm>
          <a:prstGeom prst="rect">
            <a:avLst/>
          </a:prstGeom>
        </p:spPr>
      </p:pic>
      <p:pic>
        <p:nvPicPr>
          <p:cNvPr id="5" name="Picture 4">
            <a:extLst>
              <a:ext uri="{FF2B5EF4-FFF2-40B4-BE49-F238E27FC236}">
                <a16:creationId xmlns:a16="http://schemas.microsoft.com/office/drawing/2014/main" id="{90C6A460-C84C-46B2-A5ED-F77A68F84C10}"/>
              </a:ext>
            </a:extLst>
          </p:cNvPr>
          <p:cNvPicPr>
            <a:picLocks noChangeAspect="1"/>
          </p:cNvPicPr>
          <p:nvPr/>
        </p:nvPicPr>
        <p:blipFill>
          <a:blip r:embed="rId3"/>
          <a:stretch>
            <a:fillRect/>
          </a:stretch>
        </p:blipFill>
        <p:spPr>
          <a:xfrm>
            <a:off x="179286" y="3429000"/>
            <a:ext cx="6985888" cy="3219421"/>
          </a:xfrm>
          <a:prstGeom prst="rect">
            <a:avLst/>
          </a:prstGeom>
        </p:spPr>
      </p:pic>
      <p:sp>
        <p:nvSpPr>
          <p:cNvPr id="6" name="TextBox 5">
            <a:extLst>
              <a:ext uri="{FF2B5EF4-FFF2-40B4-BE49-F238E27FC236}">
                <a16:creationId xmlns:a16="http://schemas.microsoft.com/office/drawing/2014/main" id="{B8928A64-A965-4039-A2C1-D81E06A5832E}"/>
              </a:ext>
            </a:extLst>
          </p:cNvPr>
          <p:cNvSpPr txBox="1"/>
          <p:nvPr/>
        </p:nvSpPr>
        <p:spPr>
          <a:xfrm>
            <a:off x="7524581" y="1613118"/>
            <a:ext cx="4485022" cy="1569660"/>
          </a:xfrm>
          <a:prstGeom prst="rect">
            <a:avLst/>
          </a:prstGeom>
          <a:noFill/>
        </p:spPr>
        <p:txBody>
          <a:bodyPr wrap="square" rtlCol="0">
            <a:spAutoFit/>
          </a:bodyPr>
          <a:lstStyle/>
          <a:p>
            <a:pPr algn="ctr"/>
            <a:r>
              <a:rPr lang="nb-NO" sz="2400" b="1" dirty="0">
                <a:solidFill>
                  <a:schemeClr val="accent6">
                    <a:lumMod val="75000"/>
                  </a:schemeClr>
                </a:solidFill>
              </a:rPr>
              <a:t>LARGE GLOBAL PLAYERS HAVE UNFAIR ADVANTAGES WITH TECHNOLOGY INVESTMENTS &amp; UTILIZATION</a:t>
            </a:r>
          </a:p>
        </p:txBody>
      </p:sp>
      <p:pic>
        <p:nvPicPr>
          <p:cNvPr id="7" name="Picture 6">
            <a:extLst>
              <a:ext uri="{FF2B5EF4-FFF2-40B4-BE49-F238E27FC236}">
                <a16:creationId xmlns:a16="http://schemas.microsoft.com/office/drawing/2014/main" id="{A374F321-7BFF-46D6-A6BD-E97F6CD787CC}"/>
              </a:ext>
            </a:extLst>
          </p:cNvPr>
          <p:cNvPicPr>
            <a:picLocks noChangeAspect="1"/>
          </p:cNvPicPr>
          <p:nvPr/>
        </p:nvPicPr>
        <p:blipFill rotWithShape="1">
          <a:blip r:embed="rId4"/>
          <a:srcRect t="83607" r="35295" b="-1235"/>
          <a:stretch/>
        </p:blipFill>
        <p:spPr>
          <a:xfrm>
            <a:off x="10559142" y="6288765"/>
            <a:ext cx="1450461" cy="314317"/>
          </a:xfrm>
          <a:prstGeom prst="rect">
            <a:avLst/>
          </a:prstGeom>
        </p:spPr>
      </p:pic>
    </p:spTree>
    <p:extLst>
      <p:ext uri="{BB962C8B-B14F-4D97-AF65-F5344CB8AC3E}">
        <p14:creationId xmlns:p14="http://schemas.microsoft.com/office/powerpoint/2010/main" val="3190883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86AC57-EEDA-4DDD-999F-6046B6BEDA24}"/>
              </a:ext>
            </a:extLst>
          </p:cNvPr>
          <p:cNvPicPr>
            <a:picLocks noChangeAspect="1"/>
          </p:cNvPicPr>
          <p:nvPr/>
        </p:nvPicPr>
        <p:blipFill>
          <a:blip r:embed="rId2"/>
          <a:stretch>
            <a:fillRect/>
          </a:stretch>
        </p:blipFill>
        <p:spPr>
          <a:xfrm>
            <a:off x="1482213" y="1319711"/>
            <a:ext cx="8938742" cy="4658065"/>
          </a:xfrm>
          <a:prstGeom prst="rect">
            <a:avLst/>
          </a:prstGeom>
        </p:spPr>
      </p:pic>
      <p:sp>
        <p:nvSpPr>
          <p:cNvPr id="8" name="TextBox 7">
            <a:extLst>
              <a:ext uri="{FF2B5EF4-FFF2-40B4-BE49-F238E27FC236}">
                <a16:creationId xmlns:a16="http://schemas.microsoft.com/office/drawing/2014/main" id="{B3C9FF1A-935B-4EBE-BC4E-9CF5FF242133}"/>
              </a:ext>
            </a:extLst>
          </p:cNvPr>
          <p:cNvSpPr txBox="1"/>
          <p:nvPr/>
        </p:nvSpPr>
        <p:spPr>
          <a:xfrm>
            <a:off x="82062" y="279499"/>
            <a:ext cx="12027876" cy="3724096"/>
          </a:xfrm>
          <a:prstGeom prst="rect">
            <a:avLst/>
          </a:prstGeom>
          <a:noFill/>
        </p:spPr>
        <p:txBody>
          <a:bodyPr wrap="square" rtlCol="0">
            <a:spAutoFit/>
          </a:bodyPr>
          <a:lstStyle/>
          <a:p>
            <a:pPr algn="ctr"/>
            <a:r>
              <a:rPr lang="nb-NO" sz="2800" b="1" dirty="0">
                <a:solidFill>
                  <a:schemeClr val="accent6">
                    <a:lumMod val="75000"/>
                  </a:schemeClr>
                </a:solidFill>
              </a:rPr>
              <a:t>INDEPENDENT RESTAURANTS REPRESENT 80% OF THE F&amp;B MARKET</a:t>
            </a:r>
          </a:p>
          <a:p>
            <a:pPr algn="ctr"/>
            <a:endParaRPr lang="nb-NO" sz="4400" b="1" dirty="0">
              <a:solidFill>
                <a:schemeClr val="accent6">
                  <a:lumMod val="75000"/>
                </a:schemeClr>
              </a:solidFill>
            </a:endParaRPr>
          </a:p>
          <a:p>
            <a:pPr algn="ctr"/>
            <a:endParaRPr lang="nb-NO" sz="4400" b="1" dirty="0">
              <a:solidFill>
                <a:schemeClr val="accent6">
                  <a:lumMod val="75000"/>
                </a:schemeClr>
              </a:solidFill>
            </a:endParaRPr>
          </a:p>
          <a:p>
            <a:pPr algn="ctr"/>
            <a:endParaRPr lang="nb-NO" sz="4400" b="1" dirty="0">
              <a:solidFill>
                <a:schemeClr val="accent6">
                  <a:lumMod val="75000"/>
                </a:schemeClr>
              </a:solidFill>
            </a:endParaRPr>
          </a:p>
          <a:p>
            <a:pPr algn="ctr"/>
            <a:endParaRPr lang="nb-NO" sz="4400" b="1" dirty="0">
              <a:solidFill>
                <a:schemeClr val="accent6">
                  <a:lumMod val="75000"/>
                </a:schemeClr>
              </a:solidFill>
            </a:endParaRPr>
          </a:p>
          <a:p>
            <a:pPr algn="ctr"/>
            <a:endParaRPr lang="nb-NO" sz="2800" dirty="0">
              <a:solidFill>
                <a:schemeClr val="accent6">
                  <a:lumMod val="75000"/>
                </a:schemeClr>
              </a:solidFill>
            </a:endParaRPr>
          </a:p>
        </p:txBody>
      </p:sp>
      <p:pic>
        <p:nvPicPr>
          <p:cNvPr id="9" name="Picture 8">
            <a:extLst>
              <a:ext uri="{FF2B5EF4-FFF2-40B4-BE49-F238E27FC236}">
                <a16:creationId xmlns:a16="http://schemas.microsoft.com/office/drawing/2014/main" id="{A53A568D-2EF3-4FB5-ABD8-9D68F903F171}"/>
              </a:ext>
            </a:extLst>
          </p:cNvPr>
          <p:cNvPicPr>
            <a:picLocks noChangeAspect="1"/>
          </p:cNvPicPr>
          <p:nvPr/>
        </p:nvPicPr>
        <p:blipFill rotWithShape="1">
          <a:blip r:embed="rId3"/>
          <a:srcRect t="83607" r="35295" b="-1235"/>
          <a:stretch/>
        </p:blipFill>
        <p:spPr>
          <a:xfrm>
            <a:off x="10559142" y="6288765"/>
            <a:ext cx="1450461" cy="314317"/>
          </a:xfrm>
          <a:prstGeom prst="rect">
            <a:avLst/>
          </a:prstGeom>
        </p:spPr>
      </p:pic>
    </p:spTree>
    <p:extLst>
      <p:ext uri="{BB962C8B-B14F-4D97-AF65-F5344CB8AC3E}">
        <p14:creationId xmlns:p14="http://schemas.microsoft.com/office/powerpoint/2010/main" val="4380163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A6709-2326-49E2-9883-06AB3C8C5A4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3CB98B5-2F3C-4588-9945-385B86399941}"/>
              </a:ext>
            </a:extLst>
          </p:cNvPr>
          <p:cNvSpPr>
            <a:spLocks noGrp="1"/>
          </p:cNvSpPr>
          <p:nvPr>
            <p:ph idx="1"/>
          </p:nvPr>
        </p:nvSpPr>
        <p:spPr/>
        <p:txBody>
          <a:bodyPr/>
          <a:lstStyle/>
          <a:p>
            <a:endParaRPr lang="en-US"/>
          </a:p>
        </p:txBody>
      </p:sp>
      <p:pic>
        <p:nvPicPr>
          <p:cNvPr id="2050" name="Picture 2" descr="Related image">
            <a:extLst>
              <a:ext uri="{FF2B5EF4-FFF2-40B4-BE49-F238E27FC236}">
                <a16:creationId xmlns:a16="http://schemas.microsoft.com/office/drawing/2014/main" id="{D382480A-5205-4C5F-B1A0-2CA4BEF5C3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30640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8C558E1-9DC7-4ED1-BE2F-8188AC66EDEE}"/>
              </a:ext>
            </a:extLst>
          </p:cNvPr>
          <p:cNvSpPr/>
          <p:nvPr/>
        </p:nvSpPr>
        <p:spPr>
          <a:xfrm>
            <a:off x="1260231" y="1389812"/>
            <a:ext cx="9671538" cy="1453034"/>
          </a:xfrm>
          <a:prstGeom prst="rect">
            <a:avLst/>
          </a:prstGeom>
          <a:solidFill>
            <a:srgbClr val="0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800" b="1" dirty="0">
                <a:solidFill>
                  <a:schemeClr val="bg1"/>
                </a:solidFill>
              </a:rPr>
              <a:t>WE TURN RESTAURANTS INTO DATA-CENTRIC ENTERPRISES</a:t>
            </a:r>
            <a:endParaRPr lang="nb-NO" sz="1600" dirty="0">
              <a:solidFill>
                <a:schemeClr val="bg1"/>
              </a:solidFill>
            </a:endParaRPr>
          </a:p>
        </p:txBody>
      </p:sp>
      <p:sp>
        <p:nvSpPr>
          <p:cNvPr id="7" name="Rectangle 6">
            <a:extLst>
              <a:ext uri="{FF2B5EF4-FFF2-40B4-BE49-F238E27FC236}">
                <a16:creationId xmlns:a16="http://schemas.microsoft.com/office/drawing/2014/main" id="{B5156269-06E3-4402-9AAD-0CDF6EA664D0}"/>
              </a:ext>
            </a:extLst>
          </p:cNvPr>
          <p:cNvSpPr/>
          <p:nvPr/>
        </p:nvSpPr>
        <p:spPr>
          <a:xfrm>
            <a:off x="1260231" y="3783387"/>
            <a:ext cx="3716215" cy="1453034"/>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800" b="1" dirty="0">
                <a:solidFill>
                  <a:schemeClr val="accent6">
                    <a:lumMod val="75000"/>
                  </a:schemeClr>
                </a:solidFill>
              </a:rPr>
              <a:t>DIGITAL ORDERING</a:t>
            </a:r>
          </a:p>
          <a:p>
            <a:pPr algn="ctr"/>
            <a:r>
              <a:rPr lang="nb-NO" dirty="0">
                <a:solidFill>
                  <a:schemeClr val="accent6">
                    <a:lumMod val="75000"/>
                  </a:schemeClr>
                </a:solidFill>
              </a:rPr>
              <a:t>(DINE-IN, TAKEAWAY, DELIVERY)</a:t>
            </a:r>
            <a:endParaRPr lang="nb-NO" sz="1100" dirty="0">
              <a:solidFill>
                <a:schemeClr val="accent6">
                  <a:lumMod val="75000"/>
                </a:schemeClr>
              </a:solidFill>
            </a:endParaRPr>
          </a:p>
        </p:txBody>
      </p:sp>
      <p:sp>
        <p:nvSpPr>
          <p:cNvPr id="8" name="Rectangle 7">
            <a:extLst>
              <a:ext uri="{FF2B5EF4-FFF2-40B4-BE49-F238E27FC236}">
                <a16:creationId xmlns:a16="http://schemas.microsoft.com/office/drawing/2014/main" id="{58BFB428-B6B3-4E10-A4F8-6261EC55BC60}"/>
              </a:ext>
            </a:extLst>
          </p:cNvPr>
          <p:cNvSpPr/>
          <p:nvPr/>
        </p:nvSpPr>
        <p:spPr>
          <a:xfrm>
            <a:off x="6934200" y="3783387"/>
            <a:ext cx="3997569" cy="1453034"/>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800" b="1" dirty="0">
                <a:solidFill>
                  <a:schemeClr val="accent6">
                    <a:lumMod val="75000"/>
                  </a:schemeClr>
                </a:solidFill>
              </a:rPr>
              <a:t>AUTOMATION</a:t>
            </a:r>
          </a:p>
          <a:p>
            <a:pPr algn="ctr"/>
            <a:r>
              <a:rPr lang="nb-NO" dirty="0">
                <a:solidFill>
                  <a:schemeClr val="accent6">
                    <a:lumMod val="75000"/>
                  </a:schemeClr>
                </a:solidFill>
              </a:rPr>
              <a:t>(MARKETING, LOYLATY)</a:t>
            </a:r>
            <a:endParaRPr lang="nb-NO" sz="1100" dirty="0">
              <a:solidFill>
                <a:schemeClr val="accent6">
                  <a:lumMod val="75000"/>
                </a:schemeClr>
              </a:solidFill>
            </a:endParaRPr>
          </a:p>
        </p:txBody>
      </p:sp>
    </p:spTree>
    <p:extLst>
      <p:ext uri="{BB962C8B-B14F-4D97-AF65-F5344CB8AC3E}">
        <p14:creationId xmlns:p14="http://schemas.microsoft.com/office/powerpoint/2010/main" val="9142559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0A91DFB-9653-4B21-80D2-C013A263D299}"/>
              </a:ext>
            </a:extLst>
          </p:cNvPr>
          <p:cNvPicPr>
            <a:picLocks noChangeAspect="1"/>
          </p:cNvPicPr>
          <p:nvPr/>
        </p:nvPicPr>
        <p:blipFill rotWithShape="1">
          <a:blip r:embed="rId2"/>
          <a:srcRect b="14338"/>
          <a:stretch/>
        </p:blipFill>
        <p:spPr>
          <a:xfrm>
            <a:off x="124239" y="1532980"/>
            <a:ext cx="6310974" cy="4300008"/>
          </a:xfrm>
          <a:prstGeom prst="rect">
            <a:avLst/>
          </a:prstGeom>
        </p:spPr>
      </p:pic>
      <p:sp>
        <p:nvSpPr>
          <p:cNvPr id="14" name="TextBox 13">
            <a:extLst>
              <a:ext uri="{FF2B5EF4-FFF2-40B4-BE49-F238E27FC236}">
                <a16:creationId xmlns:a16="http://schemas.microsoft.com/office/drawing/2014/main" id="{7427BC2F-5367-4E95-9F0D-0BB4E4054120}"/>
              </a:ext>
            </a:extLst>
          </p:cNvPr>
          <p:cNvSpPr txBox="1"/>
          <p:nvPr/>
        </p:nvSpPr>
        <p:spPr>
          <a:xfrm>
            <a:off x="46893" y="310671"/>
            <a:ext cx="12027876" cy="584775"/>
          </a:xfrm>
          <a:prstGeom prst="rect">
            <a:avLst/>
          </a:prstGeom>
          <a:noFill/>
        </p:spPr>
        <p:txBody>
          <a:bodyPr wrap="square" rtlCol="0">
            <a:spAutoFit/>
          </a:bodyPr>
          <a:lstStyle/>
          <a:p>
            <a:pPr algn="ctr"/>
            <a:r>
              <a:rPr lang="nb-NO" sz="3200" b="1" dirty="0">
                <a:solidFill>
                  <a:schemeClr val="accent6">
                    <a:lumMod val="75000"/>
                  </a:schemeClr>
                </a:solidFill>
              </a:rPr>
              <a:t>3 LEVELS OF BECOMING A DATA CENTRIC ENTERPRISE</a:t>
            </a:r>
          </a:p>
        </p:txBody>
      </p:sp>
      <p:pic>
        <p:nvPicPr>
          <p:cNvPr id="17" name="Picture 16">
            <a:extLst>
              <a:ext uri="{FF2B5EF4-FFF2-40B4-BE49-F238E27FC236}">
                <a16:creationId xmlns:a16="http://schemas.microsoft.com/office/drawing/2014/main" id="{34983A3B-5729-45EB-9FF2-9DE91190EED5}"/>
              </a:ext>
            </a:extLst>
          </p:cNvPr>
          <p:cNvPicPr>
            <a:picLocks noChangeAspect="1"/>
          </p:cNvPicPr>
          <p:nvPr/>
        </p:nvPicPr>
        <p:blipFill rotWithShape="1">
          <a:blip r:embed="rId2"/>
          <a:srcRect t="83607" r="35295" b="-1235"/>
          <a:stretch/>
        </p:blipFill>
        <p:spPr>
          <a:xfrm>
            <a:off x="6257564" y="2698955"/>
            <a:ext cx="4968269" cy="1076632"/>
          </a:xfrm>
          <a:prstGeom prst="rect">
            <a:avLst/>
          </a:prstGeom>
        </p:spPr>
      </p:pic>
      <p:pic>
        <p:nvPicPr>
          <p:cNvPr id="20" name="Picture 19">
            <a:extLst>
              <a:ext uri="{FF2B5EF4-FFF2-40B4-BE49-F238E27FC236}">
                <a16:creationId xmlns:a16="http://schemas.microsoft.com/office/drawing/2014/main" id="{E2921F19-F690-4E40-B455-C25FAE684679}"/>
              </a:ext>
            </a:extLst>
          </p:cNvPr>
          <p:cNvPicPr>
            <a:picLocks noChangeAspect="1"/>
          </p:cNvPicPr>
          <p:nvPr/>
        </p:nvPicPr>
        <p:blipFill>
          <a:blip r:embed="rId3"/>
          <a:stretch>
            <a:fillRect/>
          </a:stretch>
        </p:blipFill>
        <p:spPr>
          <a:xfrm>
            <a:off x="6766147" y="3908323"/>
            <a:ext cx="5509799" cy="1592826"/>
          </a:xfrm>
          <a:prstGeom prst="rect">
            <a:avLst/>
          </a:prstGeom>
        </p:spPr>
      </p:pic>
    </p:spTree>
    <p:extLst>
      <p:ext uri="{BB962C8B-B14F-4D97-AF65-F5344CB8AC3E}">
        <p14:creationId xmlns:p14="http://schemas.microsoft.com/office/powerpoint/2010/main" val="23005437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9DD47-ADB2-4145-8415-C2A1529689F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C002A6A-BCC7-4B30-A3E3-19AF671B36F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CE51266-1ED5-41C0-BD29-0EB3FDEA3400}"/>
              </a:ext>
            </a:extLst>
          </p:cNvPr>
          <p:cNvPicPr>
            <a:picLocks noChangeAspect="1"/>
          </p:cNvPicPr>
          <p:nvPr/>
        </p:nvPicPr>
        <p:blipFill>
          <a:blip r:embed="rId2"/>
          <a:stretch>
            <a:fillRect/>
          </a:stretch>
        </p:blipFill>
        <p:spPr>
          <a:xfrm>
            <a:off x="0" y="6096"/>
            <a:ext cx="12192000" cy="6845807"/>
          </a:xfrm>
          <a:prstGeom prst="rect">
            <a:avLst/>
          </a:prstGeom>
        </p:spPr>
      </p:pic>
      <p:sp>
        <p:nvSpPr>
          <p:cNvPr id="6" name="TextBox 5">
            <a:extLst>
              <a:ext uri="{FF2B5EF4-FFF2-40B4-BE49-F238E27FC236}">
                <a16:creationId xmlns:a16="http://schemas.microsoft.com/office/drawing/2014/main" id="{7764AD1C-4FC1-4E19-9EE8-AA3389529A08}"/>
              </a:ext>
            </a:extLst>
          </p:cNvPr>
          <p:cNvSpPr txBox="1"/>
          <p:nvPr/>
        </p:nvSpPr>
        <p:spPr>
          <a:xfrm>
            <a:off x="3156856" y="1471682"/>
            <a:ext cx="5603416" cy="707886"/>
          </a:xfrm>
          <a:prstGeom prst="rect">
            <a:avLst/>
          </a:prstGeom>
          <a:solidFill>
            <a:srgbClr val="FFFFFF"/>
          </a:solidFill>
        </p:spPr>
        <p:txBody>
          <a:bodyPr wrap="square" rtlCol="0">
            <a:spAutoFit/>
          </a:bodyPr>
          <a:lstStyle/>
          <a:p>
            <a:pPr algn="ctr"/>
            <a:r>
              <a:rPr lang="nb-NO" sz="4000" b="1" dirty="0">
                <a:solidFill>
                  <a:schemeClr val="accent6">
                    <a:lumMod val="75000"/>
                  </a:schemeClr>
                </a:solidFill>
              </a:rPr>
              <a:t>RECABA, NOT HORECA</a:t>
            </a:r>
            <a:endParaRPr lang="en-US" sz="4000" b="1" dirty="0">
              <a:solidFill>
                <a:schemeClr val="accent6">
                  <a:lumMod val="75000"/>
                </a:schemeClr>
              </a:solidFill>
            </a:endParaRPr>
          </a:p>
        </p:txBody>
      </p:sp>
    </p:spTree>
    <p:extLst>
      <p:ext uri="{BB962C8B-B14F-4D97-AF65-F5344CB8AC3E}">
        <p14:creationId xmlns:p14="http://schemas.microsoft.com/office/powerpoint/2010/main" val="115881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DEFC7C-894B-46AE-9680-57FF9F453D28}"/>
              </a:ext>
            </a:extLst>
          </p:cNvPr>
          <p:cNvPicPr>
            <a:picLocks noChangeAspect="1"/>
          </p:cNvPicPr>
          <p:nvPr/>
        </p:nvPicPr>
        <p:blipFill>
          <a:blip r:embed="rId2"/>
          <a:stretch>
            <a:fillRect/>
          </a:stretch>
        </p:blipFill>
        <p:spPr>
          <a:xfrm>
            <a:off x="1312320" y="1208284"/>
            <a:ext cx="9919052" cy="5310076"/>
          </a:xfrm>
          <a:prstGeom prst="rect">
            <a:avLst/>
          </a:prstGeom>
        </p:spPr>
      </p:pic>
      <p:sp>
        <p:nvSpPr>
          <p:cNvPr id="6" name="TextBox 5">
            <a:extLst>
              <a:ext uri="{FF2B5EF4-FFF2-40B4-BE49-F238E27FC236}">
                <a16:creationId xmlns:a16="http://schemas.microsoft.com/office/drawing/2014/main" id="{28248436-1F27-4F73-9C27-BACDA4DBF645}"/>
              </a:ext>
            </a:extLst>
          </p:cNvPr>
          <p:cNvSpPr txBox="1"/>
          <p:nvPr/>
        </p:nvSpPr>
        <p:spPr>
          <a:xfrm>
            <a:off x="82062" y="279499"/>
            <a:ext cx="12027876" cy="3724096"/>
          </a:xfrm>
          <a:prstGeom prst="rect">
            <a:avLst/>
          </a:prstGeom>
          <a:noFill/>
        </p:spPr>
        <p:txBody>
          <a:bodyPr wrap="square" rtlCol="0">
            <a:spAutoFit/>
          </a:bodyPr>
          <a:lstStyle/>
          <a:p>
            <a:pPr algn="ctr"/>
            <a:r>
              <a:rPr lang="nb-NO" sz="3200" b="1" dirty="0">
                <a:solidFill>
                  <a:schemeClr val="accent6">
                    <a:lumMod val="75000"/>
                  </a:schemeClr>
                </a:solidFill>
              </a:rPr>
              <a:t>OUR PRODUCTS MAKE POS SYSTEMS SMARTER</a:t>
            </a:r>
          </a:p>
          <a:p>
            <a:pPr algn="ctr"/>
            <a:endParaRPr lang="nb-NO" sz="4400" b="1" dirty="0">
              <a:solidFill>
                <a:schemeClr val="accent6">
                  <a:lumMod val="75000"/>
                </a:schemeClr>
              </a:solidFill>
            </a:endParaRPr>
          </a:p>
          <a:p>
            <a:pPr algn="ctr"/>
            <a:endParaRPr lang="nb-NO" sz="4400" b="1" dirty="0">
              <a:solidFill>
                <a:schemeClr val="accent6">
                  <a:lumMod val="75000"/>
                </a:schemeClr>
              </a:solidFill>
            </a:endParaRPr>
          </a:p>
          <a:p>
            <a:pPr algn="ctr"/>
            <a:endParaRPr lang="nb-NO" sz="4400" b="1" dirty="0">
              <a:solidFill>
                <a:schemeClr val="accent6">
                  <a:lumMod val="75000"/>
                </a:schemeClr>
              </a:solidFill>
            </a:endParaRPr>
          </a:p>
          <a:p>
            <a:pPr algn="ctr"/>
            <a:endParaRPr lang="nb-NO" sz="4400" b="1" dirty="0">
              <a:solidFill>
                <a:schemeClr val="accent6">
                  <a:lumMod val="75000"/>
                </a:schemeClr>
              </a:solidFill>
            </a:endParaRPr>
          </a:p>
          <a:p>
            <a:pPr algn="ctr"/>
            <a:endParaRPr lang="nb-NO" sz="2800" dirty="0">
              <a:solidFill>
                <a:schemeClr val="accent6">
                  <a:lumMod val="75000"/>
                </a:schemeClr>
              </a:solidFill>
            </a:endParaRPr>
          </a:p>
        </p:txBody>
      </p:sp>
    </p:spTree>
    <p:extLst>
      <p:ext uri="{BB962C8B-B14F-4D97-AF65-F5344CB8AC3E}">
        <p14:creationId xmlns:p14="http://schemas.microsoft.com/office/powerpoint/2010/main" val="18942385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8D788EA9-C608-4BF9-A1F6-0CC036193422}"/>
              </a:ext>
            </a:extLst>
          </p:cNvPr>
          <p:cNvPicPr>
            <a:picLocks noChangeAspect="1"/>
          </p:cNvPicPr>
          <p:nvPr/>
        </p:nvPicPr>
        <p:blipFill>
          <a:blip r:embed="rId2"/>
          <a:stretch>
            <a:fillRect/>
          </a:stretch>
        </p:blipFill>
        <p:spPr>
          <a:xfrm>
            <a:off x="368581" y="1369355"/>
            <a:ext cx="11052917" cy="4958751"/>
          </a:xfrm>
          <a:prstGeom prst="rect">
            <a:avLst/>
          </a:prstGeom>
        </p:spPr>
      </p:pic>
      <p:sp>
        <p:nvSpPr>
          <p:cNvPr id="25" name="TextBox 24">
            <a:extLst>
              <a:ext uri="{FF2B5EF4-FFF2-40B4-BE49-F238E27FC236}">
                <a16:creationId xmlns:a16="http://schemas.microsoft.com/office/drawing/2014/main" id="{87331FF3-E726-4705-A96F-9349CEE28131}"/>
              </a:ext>
            </a:extLst>
          </p:cNvPr>
          <p:cNvSpPr txBox="1"/>
          <p:nvPr/>
        </p:nvSpPr>
        <p:spPr>
          <a:xfrm>
            <a:off x="82062" y="279499"/>
            <a:ext cx="12027876" cy="3724096"/>
          </a:xfrm>
          <a:prstGeom prst="rect">
            <a:avLst/>
          </a:prstGeom>
          <a:noFill/>
        </p:spPr>
        <p:txBody>
          <a:bodyPr wrap="square" rtlCol="0">
            <a:spAutoFit/>
          </a:bodyPr>
          <a:lstStyle/>
          <a:p>
            <a:pPr algn="ctr"/>
            <a:r>
              <a:rPr lang="nb-NO" sz="3200" b="1" dirty="0">
                <a:solidFill>
                  <a:schemeClr val="accent6">
                    <a:lumMod val="75000"/>
                  </a:schemeClr>
                </a:solidFill>
              </a:rPr>
              <a:t>PROCESSING €100 MILLION EUROS WORTH OF DIGITAL ORDERS</a:t>
            </a:r>
          </a:p>
          <a:p>
            <a:pPr algn="ctr"/>
            <a:endParaRPr lang="nb-NO" sz="4400" b="1" dirty="0">
              <a:solidFill>
                <a:schemeClr val="accent6">
                  <a:lumMod val="75000"/>
                </a:schemeClr>
              </a:solidFill>
            </a:endParaRPr>
          </a:p>
          <a:p>
            <a:pPr algn="ctr"/>
            <a:endParaRPr lang="nb-NO" sz="4400" b="1" dirty="0">
              <a:solidFill>
                <a:schemeClr val="accent6">
                  <a:lumMod val="75000"/>
                </a:schemeClr>
              </a:solidFill>
            </a:endParaRPr>
          </a:p>
          <a:p>
            <a:pPr algn="ctr"/>
            <a:endParaRPr lang="nb-NO" sz="4400" b="1" dirty="0">
              <a:solidFill>
                <a:schemeClr val="accent6">
                  <a:lumMod val="75000"/>
                </a:schemeClr>
              </a:solidFill>
            </a:endParaRPr>
          </a:p>
          <a:p>
            <a:pPr algn="ctr"/>
            <a:endParaRPr lang="nb-NO" sz="4400" b="1" dirty="0">
              <a:solidFill>
                <a:schemeClr val="accent6">
                  <a:lumMod val="75000"/>
                </a:schemeClr>
              </a:solidFill>
            </a:endParaRPr>
          </a:p>
          <a:p>
            <a:pPr algn="ctr"/>
            <a:endParaRPr lang="nb-NO" sz="2800" dirty="0">
              <a:solidFill>
                <a:schemeClr val="accent6">
                  <a:lumMod val="75000"/>
                </a:schemeClr>
              </a:solidFill>
            </a:endParaRPr>
          </a:p>
        </p:txBody>
      </p:sp>
      <p:pic>
        <p:nvPicPr>
          <p:cNvPr id="26" name="Picture 25">
            <a:extLst>
              <a:ext uri="{FF2B5EF4-FFF2-40B4-BE49-F238E27FC236}">
                <a16:creationId xmlns:a16="http://schemas.microsoft.com/office/drawing/2014/main" id="{1381270D-C1EF-4FCD-A969-8577AC936B1D}"/>
              </a:ext>
            </a:extLst>
          </p:cNvPr>
          <p:cNvPicPr>
            <a:picLocks noChangeAspect="1"/>
          </p:cNvPicPr>
          <p:nvPr/>
        </p:nvPicPr>
        <p:blipFill rotWithShape="1">
          <a:blip r:embed="rId3"/>
          <a:srcRect t="83607" r="35295" b="-1235"/>
          <a:stretch/>
        </p:blipFill>
        <p:spPr>
          <a:xfrm>
            <a:off x="10559142" y="6288765"/>
            <a:ext cx="1450461" cy="314317"/>
          </a:xfrm>
          <a:prstGeom prst="rect">
            <a:avLst/>
          </a:prstGeom>
        </p:spPr>
      </p:pic>
    </p:spTree>
    <p:extLst>
      <p:ext uri="{BB962C8B-B14F-4D97-AF65-F5344CB8AC3E}">
        <p14:creationId xmlns:p14="http://schemas.microsoft.com/office/powerpoint/2010/main" val="34764809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E8BD14-70F4-43DC-8DA7-272E7EBFAD33}"/>
              </a:ext>
            </a:extLst>
          </p:cNvPr>
          <p:cNvSpPr>
            <a:spLocks noGrp="1"/>
          </p:cNvSpPr>
          <p:nvPr>
            <p:ph idx="1"/>
          </p:nvPr>
        </p:nvSpPr>
        <p:spPr>
          <a:xfrm>
            <a:off x="838200" y="4044462"/>
            <a:ext cx="10515600" cy="2132500"/>
          </a:xfrm>
        </p:spPr>
        <p:txBody>
          <a:bodyPr>
            <a:normAutofit/>
          </a:bodyPr>
          <a:lstStyle/>
          <a:p>
            <a:pPr marL="0" indent="0" algn="ctr">
              <a:buNone/>
            </a:pPr>
            <a:r>
              <a:rPr lang="nb-NO" sz="1800" b="1" dirty="0">
                <a:solidFill>
                  <a:schemeClr val="accent6">
                    <a:lumMod val="75000"/>
                  </a:schemeClr>
                </a:solidFill>
              </a:rPr>
              <a:t>Andy Chen </a:t>
            </a:r>
          </a:p>
          <a:p>
            <a:pPr marL="0" indent="0" algn="ctr">
              <a:buNone/>
            </a:pPr>
            <a:r>
              <a:rPr lang="nb-NO" sz="1800" dirty="0">
                <a:solidFill>
                  <a:schemeClr val="accent6">
                    <a:lumMod val="75000"/>
                  </a:schemeClr>
                </a:solidFill>
              </a:rPr>
              <a:t>CEO</a:t>
            </a:r>
          </a:p>
          <a:p>
            <a:pPr marL="0" indent="0" algn="ctr">
              <a:buNone/>
            </a:pPr>
            <a:r>
              <a:rPr lang="nb-NO" sz="1800" dirty="0">
                <a:solidFill>
                  <a:schemeClr val="accent6">
                    <a:lumMod val="75000"/>
                  </a:schemeClr>
                </a:solidFill>
              </a:rPr>
              <a:t>andy@weorder.com</a:t>
            </a:r>
          </a:p>
          <a:p>
            <a:pPr marL="0" indent="0" algn="ctr">
              <a:buNone/>
            </a:pPr>
            <a:r>
              <a:rPr lang="nb-NO" sz="1800" dirty="0">
                <a:solidFill>
                  <a:schemeClr val="accent6">
                    <a:lumMod val="75000"/>
                  </a:schemeClr>
                </a:solidFill>
              </a:rPr>
              <a:t>+47 94831783</a:t>
            </a:r>
            <a:endParaRPr lang="en-US" sz="1800" dirty="0">
              <a:solidFill>
                <a:schemeClr val="accent6">
                  <a:lumMod val="75000"/>
                </a:schemeClr>
              </a:solidFill>
            </a:endParaRPr>
          </a:p>
        </p:txBody>
      </p:sp>
      <p:pic>
        <p:nvPicPr>
          <p:cNvPr id="4" name="Picture 3">
            <a:extLst>
              <a:ext uri="{FF2B5EF4-FFF2-40B4-BE49-F238E27FC236}">
                <a16:creationId xmlns:a16="http://schemas.microsoft.com/office/drawing/2014/main" id="{5F0B1094-5D63-4691-8AA7-AC51713716B5}"/>
              </a:ext>
            </a:extLst>
          </p:cNvPr>
          <p:cNvPicPr>
            <a:picLocks noChangeAspect="1"/>
          </p:cNvPicPr>
          <p:nvPr/>
        </p:nvPicPr>
        <p:blipFill>
          <a:blip r:embed="rId2"/>
          <a:stretch>
            <a:fillRect/>
          </a:stretch>
        </p:blipFill>
        <p:spPr>
          <a:xfrm>
            <a:off x="4028656" y="2167891"/>
            <a:ext cx="3840725" cy="922421"/>
          </a:xfrm>
          <a:prstGeom prst="rect">
            <a:avLst/>
          </a:prstGeom>
        </p:spPr>
      </p:pic>
    </p:spTree>
    <p:extLst>
      <p:ext uri="{BB962C8B-B14F-4D97-AF65-F5344CB8AC3E}">
        <p14:creationId xmlns:p14="http://schemas.microsoft.com/office/powerpoint/2010/main" val="30198335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9D47F-E416-4929-980D-A1713918EE9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5615744-9697-45F1-85BD-AFE911276543}"/>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EC03F709-BBD2-45C9-928D-6EF9FB88BED2}"/>
              </a:ext>
            </a:extLst>
          </p:cNvPr>
          <p:cNvPicPr>
            <a:picLocks noChangeAspect="1"/>
          </p:cNvPicPr>
          <p:nvPr/>
        </p:nvPicPr>
        <p:blipFill>
          <a:blip r:embed="rId2"/>
          <a:stretch>
            <a:fillRect/>
          </a:stretch>
        </p:blipFill>
        <p:spPr>
          <a:xfrm>
            <a:off x="0" y="327601"/>
            <a:ext cx="12197378" cy="6208013"/>
          </a:xfrm>
          <a:prstGeom prst="rect">
            <a:avLst/>
          </a:prstGeom>
        </p:spPr>
      </p:pic>
      <p:sp>
        <p:nvSpPr>
          <p:cNvPr id="6" name="TextBox 5">
            <a:extLst>
              <a:ext uri="{FF2B5EF4-FFF2-40B4-BE49-F238E27FC236}">
                <a16:creationId xmlns:a16="http://schemas.microsoft.com/office/drawing/2014/main" id="{ABD9AEFC-0EA7-46C6-8B13-3051CD3EECD2}"/>
              </a:ext>
            </a:extLst>
          </p:cNvPr>
          <p:cNvSpPr txBox="1"/>
          <p:nvPr/>
        </p:nvSpPr>
        <p:spPr>
          <a:xfrm>
            <a:off x="2764971" y="2913191"/>
            <a:ext cx="7086600" cy="1446550"/>
          </a:xfrm>
          <a:prstGeom prst="rect">
            <a:avLst/>
          </a:prstGeom>
          <a:solidFill>
            <a:schemeClr val="bg1">
              <a:alpha val="58039"/>
            </a:schemeClr>
          </a:solidFill>
        </p:spPr>
        <p:txBody>
          <a:bodyPr wrap="square" rtlCol="0">
            <a:spAutoFit/>
          </a:bodyPr>
          <a:lstStyle/>
          <a:p>
            <a:pPr algn="ctr"/>
            <a:r>
              <a:rPr lang="nb-NO" sz="4400" b="1" dirty="0">
                <a:solidFill>
                  <a:schemeClr val="accent6">
                    <a:lumMod val="75000"/>
                  </a:schemeClr>
                </a:solidFill>
              </a:rPr>
              <a:t>€3 TRILLION EUROS ANNUALLY IN F&amp;B SALES</a:t>
            </a:r>
            <a:endParaRPr lang="en-US" sz="4400" b="1" dirty="0">
              <a:solidFill>
                <a:schemeClr val="accent6">
                  <a:lumMod val="75000"/>
                </a:schemeClr>
              </a:solidFill>
            </a:endParaRPr>
          </a:p>
        </p:txBody>
      </p:sp>
      <p:sp>
        <p:nvSpPr>
          <p:cNvPr id="7" name="Oval 6">
            <a:extLst>
              <a:ext uri="{FF2B5EF4-FFF2-40B4-BE49-F238E27FC236}">
                <a16:creationId xmlns:a16="http://schemas.microsoft.com/office/drawing/2014/main" id="{D6B35A7C-1003-4FB5-A2CE-7894C6C3D3D8}"/>
              </a:ext>
            </a:extLst>
          </p:cNvPr>
          <p:cNvSpPr/>
          <p:nvPr/>
        </p:nvSpPr>
        <p:spPr>
          <a:xfrm>
            <a:off x="1652952" y="1368424"/>
            <a:ext cx="2157047" cy="1198929"/>
          </a:xfrm>
          <a:prstGeom prst="ellipse">
            <a:avLst/>
          </a:prstGeom>
          <a:solidFill>
            <a:srgbClr val="FFFFFF">
              <a:alpha val="61961"/>
            </a:srgbClr>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3200" b="1" dirty="0">
                <a:solidFill>
                  <a:schemeClr val="accent1"/>
                </a:solidFill>
              </a:rPr>
              <a:t>U.S.A</a:t>
            </a:r>
          </a:p>
          <a:p>
            <a:pPr algn="ctr"/>
            <a:r>
              <a:rPr lang="nb-NO" b="1" dirty="0">
                <a:solidFill>
                  <a:schemeClr val="accent1"/>
                </a:solidFill>
              </a:rPr>
              <a:t>€900 BILLION EUROS</a:t>
            </a:r>
            <a:endParaRPr lang="en-US" b="1" dirty="0">
              <a:solidFill>
                <a:schemeClr val="accent1"/>
              </a:solidFill>
            </a:endParaRPr>
          </a:p>
        </p:txBody>
      </p:sp>
      <p:sp>
        <p:nvSpPr>
          <p:cNvPr id="9" name="Oval 8">
            <a:extLst>
              <a:ext uri="{FF2B5EF4-FFF2-40B4-BE49-F238E27FC236}">
                <a16:creationId xmlns:a16="http://schemas.microsoft.com/office/drawing/2014/main" id="{8FE8CF8F-F428-45EE-8BD8-0C5DA596199E}"/>
              </a:ext>
            </a:extLst>
          </p:cNvPr>
          <p:cNvSpPr/>
          <p:nvPr/>
        </p:nvSpPr>
        <p:spPr>
          <a:xfrm>
            <a:off x="5462951" y="391258"/>
            <a:ext cx="1465387" cy="1299430"/>
          </a:xfrm>
          <a:prstGeom prst="ellipse">
            <a:avLst/>
          </a:prstGeom>
          <a:solidFill>
            <a:srgbClr val="FFFFFF">
              <a:alpha val="61961"/>
            </a:srgbClr>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dirty="0">
                <a:solidFill>
                  <a:schemeClr val="accent1"/>
                </a:solidFill>
              </a:rPr>
              <a:t>NORDICS</a:t>
            </a:r>
          </a:p>
          <a:p>
            <a:pPr algn="ctr"/>
            <a:r>
              <a:rPr lang="nb-NO" sz="1200" b="1" dirty="0">
                <a:solidFill>
                  <a:schemeClr val="accent1"/>
                </a:solidFill>
              </a:rPr>
              <a:t>€30 BILLION EUROS</a:t>
            </a:r>
            <a:endParaRPr lang="en-US" sz="1200" b="1" dirty="0">
              <a:solidFill>
                <a:schemeClr val="accent1"/>
              </a:solidFill>
            </a:endParaRPr>
          </a:p>
        </p:txBody>
      </p:sp>
      <p:pic>
        <p:nvPicPr>
          <p:cNvPr id="10" name="Picture 9">
            <a:extLst>
              <a:ext uri="{FF2B5EF4-FFF2-40B4-BE49-F238E27FC236}">
                <a16:creationId xmlns:a16="http://schemas.microsoft.com/office/drawing/2014/main" id="{C320046A-F7EC-4675-B4B1-F3039BAE8176}"/>
              </a:ext>
            </a:extLst>
          </p:cNvPr>
          <p:cNvPicPr>
            <a:picLocks noChangeAspect="1"/>
          </p:cNvPicPr>
          <p:nvPr/>
        </p:nvPicPr>
        <p:blipFill rotWithShape="1">
          <a:blip r:embed="rId3"/>
          <a:srcRect t="83607" r="35295" b="-1235"/>
          <a:stretch/>
        </p:blipFill>
        <p:spPr>
          <a:xfrm>
            <a:off x="10559142" y="6288765"/>
            <a:ext cx="1450461" cy="314317"/>
          </a:xfrm>
          <a:prstGeom prst="rect">
            <a:avLst/>
          </a:prstGeom>
        </p:spPr>
      </p:pic>
    </p:spTree>
    <p:extLst>
      <p:ext uri="{BB962C8B-B14F-4D97-AF65-F5344CB8AC3E}">
        <p14:creationId xmlns:p14="http://schemas.microsoft.com/office/powerpoint/2010/main" val="544412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DF31AE6-A327-4C75-B558-3DFABDBC666D}"/>
              </a:ext>
            </a:extLst>
          </p:cNvPr>
          <p:cNvPicPr>
            <a:picLocks noChangeAspect="1"/>
          </p:cNvPicPr>
          <p:nvPr/>
        </p:nvPicPr>
        <p:blipFill>
          <a:blip r:embed="rId3"/>
          <a:stretch>
            <a:fillRect/>
          </a:stretch>
        </p:blipFill>
        <p:spPr>
          <a:xfrm>
            <a:off x="0" y="0"/>
            <a:ext cx="12231392" cy="6066692"/>
          </a:xfrm>
          <a:prstGeom prst="rect">
            <a:avLst/>
          </a:prstGeom>
        </p:spPr>
      </p:pic>
      <p:sp>
        <p:nvSpPr>
          <p:cNvPr id="7" name="TextBox 6">
            <a:extLst>
              <a:ext uri="{FF2B5EF4-FFF2-40B4-BE49-F238E27FC236}">
                <a16:creationId xmlns:a16="http://schemas.microsoft.com/office/drawing/2014/main" id="{1EFD94EE-7397-469F-97E5-78436717F2EF}"/>
              </a:ext>
            </a:extLst>
          </p:cNvPr>
          <p:cNvSpPr txBox="1"/>
          <p:nvPr/>
        </p:nvSpPr>
        <p:spPr>
          <a:xfrm>
            <a:off x="1846385" y="556853"/>
            <a:ext cx="8686799" cy="769441"/>
          </a:xfrm>
          <a:prstGeom prst="rect">
            <a:avLst/>
          </a:prstGeom>
          <a:solidFill>
            <a:schemeClr val="bg1">
              <a:alpha val="58039"/>
            </a:schemeClr>
          </a:solidFill>
        </p:spPr>
        <p:txBody>
          <a:bodyPr wrap="square" rtlCol="0">
            <a:spAutoFit/>
          </a:bodyPr>
          <a:lstStyle/>
          <a:p>
            <a:pPr algn="ctr"/>
            <a:r>
              <a:rPr lang="nb-NO" sz="4400" b="1" dirty="0">
                <a:solidFill>
                  <a:schemeClr val="accent6">
                    <a:lumMod val="75000"/>
                  </a:schemeClr>
                </a:solidFill>
              </a:rPr>
              <a:t>TECTONIC CHANGES</a:t>
            </a:r>
            <a:endParaRPr lang="en-US" sz="4400" b="1" dirty="0">
              <a:solidFill>
                <a:schemeClr val="accent6">
                  <a:lumMod val="75000"/>
                </a:schemeClr>
              </a:solidFill>
            </a:endParaRPr>
          </a:p>
        </p:txBody>
      </p:sp>
      <p:grpSp>
        <p:nvGrpSpPr>
          <p:cNvPr id="17" name="Group 16">
            <a:extLst>
              <a:ext uri="{FF2B5EF4-FFF2-40B4-BE49-F238E27FC236}">
                <a16:creationId xmlns:a16="http://schemas.microsoft.com/office/drawing/2014/main" id="{C8216775-5852-431F-8099-2A6B3D443B4A}"/>
              </a:ext>
            </a:extLst>
          </p:cNvPr>
          <p:cNvGrpSpPr/>
          <p:nvPr/>
        </p:nvGrpSpPr>
        <p:grpSpPr>
          <a:xfrm>
            <a:off x="240325" y="1851124"/>
            <a:ext cx="2778368" cy="4004608"/>
            <a:chOff x="240325" y="1851124"/>
            <a:chExt cx="2778368" cy="4004608"/>
          </a:xfrm>
        </p:grpSpPr>
        <p:sp>
          <p:nvSpPr>
            <p:cNvPr id="6" name="Oval 5">
              <a:extLst>
                <a:ext uri="{FF2B5EF4-FFF2-40B4-BE49-F238E27FC236}">
                  <a16:creationId xmlns:a16="http://schemas.microsoft.com/office/drawing/2014/main" id="{97606B2C-F8C5-4AF4-9255-B40412E4F6B2}"/>
                </a:ext>
              </a:extLst>
            </p:cNvPr>
            <p:cNvSpPr/>
            <p:nvPr/>
          </p:nvSpPr>
          <p:spPr>
            <a:xfrm>
              <a:off x="240325" y="1851124"/>
              <a:ext cx="2778368" cy="2698552"/>
            </a:xfrm>
            <a:prstGeom prst="ellipse">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b="1" dirty="0">
                  <a:solidFill>
                    <a:schemeClr val="accent6">
                      <a:lumMod val="75000"/>
                    </a:schemeClr>
                  </a:solidFill>
                </a:rPr>
                <a:t>OMNI-CHANNEL SALES</a:t>
              </a:r>
            </a:p>
            <a:p>
              <a:pPr algn="ctr"/>
              <a:r>
                <a:rPr lang="nb-NO" dirty="0">
                  <a:solidFill>
                    <a:schemeClr val="accent6">
                      <a:lumMod val="75000"/>
                    </a:schemeClr>
                  </a:solidFill>
                </a:rPr>
                <a:t>(Mobile-first)</a:t>
              </a:r>
              <a:endParaRPr lang="en-US" dirty="0">
                <a:solidFill>
                  <a:schemeClr val="accent6">
                    <a:lumMod val="75000"/>
                  </a:schemeClr>
                </a:solidFill>
              </a:endParaRPr>
            </a:p>
          </p:txBody>
        </p:sp>
        <p:sp>
          <p:nvSpPr>
            <p:cNvPr id="8" name="TextBox 7">
              <a:extLst>
                <a:ext uri="{FF2B5EF4-FFF2-40B4-BE49-F238E27FC236}">
                  <a16:creationId xmlns:a16="http://schemas.microsoft.com/office/drawing/2014/main" id="{D04FC4AD-B9EA-4282-A7F7-98CA8D34FD05}"/>
                </a:ext>
              </a:extLst>
            </p:cNvPr>
            <p:cNvSpPr txBox="1"/>
            <p:nvPr/>
          </p:nvSpPr>
          <p:spPr>
            <a:xfrm>
              <a:off x="544286" y="5486400"/>
              <a:ext cx="2474407" cy="369332"/>
            </a:xfrm>
            <a:prstGeom prst="rect">
              <a:avLst/>
            </a:prstGeom>
            <a:solidFill>
              <a:schemeClr val="tx1"/>
            </a:solidFill>
          </p:spPr>
          <p:txBody>
            <a:bodyPr wrap="square" rtlCol="0">
              <a:spAutoFit/>
            </a:bodyPr>
            <a:lstStyle/>
            <a:p>
              <a:pPr algn="ctr"/>
              <a:r>
                <a:rPr lang="nb-NO" dirty="0">
                  <a:solidFill>
                    <a:schemeClr val="bg1"/>
                  </a:solidFill>
                </a:rPr>
                <a:t>CUSTOMER BEHAVIOR</a:t>
              </a:r>
              <a:endParaRPr lang="en-US" dirty="0">
                <a:solidFill>
                  <a:schemeClr val="bg1"/>
                </a:solidFill>
              </a:endParaRPr>
            </a:p>
          </p:txBody>
        </p:sp>
      </p:grpSp>
      <p:grpSp>
        <p:nvGrpSpPr>
          <p:cNvPr id="16" name="Group 15">
            <a:extLst>
              <a:ext uri="{FF2B5EF4-FFF2-40B4-BE49-F238E27FC236}">
                <a16:creationId xmlns:a16="http://schemas.microsoft.com/office/drawing/2014/main" id="{9EB26323-5C68-4507-92BC-F4D25746D28A}"/>
              </a:ext>
            </a:extLst>
          </p:cNvPr>
          <p:cNvGrpSpPr/>
          <p:nvPr/>
        </p:nvGrpSpPr>
        <p:grpSpPr>
          <a:xfrm>
            <a:off x="4741987" y="1883147"/>
            <a:ext cx="2986869" cy="3972585"/>
            <a:chOff x="4741987" y="1883147"/>
            <a:chExt cx="2986869" cy="3972585"/>
          </a:xfrm>
        </p:grpSpPr>
        <p:sp>
          <p:nvSpPr>
            <p:cNvPr id="10" name="Oval 9">
              <a:extLst>
                <a:ext uri="{FF2B5EF4-FFF2-40B4-BE49-F238E27FC236}">
                  <a16:creationId xmlns:a16="http://schemas.microsoft.com/office/drawing/2014/main" id="{D28CA8F0-86B6-473F-B505-AB066C10E4F5}"/>
                </a:ext>
              </a:extLst>
            </p:cNvPr>
            <p:cNvSpPr/>
            <p:nvPr/>
          </p:nvSpPr>
          <p:spPr>
            <a:xfrm>
              <a:off x="4741987" y="1883147"/>
              <a:ext cx="2778368" cy="2698552"/>
            </a:xfrm>
            <a:prstGeom prst="ellipse">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b="1" dirty="0">
                  <a:solidFill>
                    <a:schemeClr val="accent6">
                      <a:lumMod val="75000"/>
                    </a:schemeClr>
                  </a:solidFill>
                </a:rPr>
                <a:t>PERSONALIZATION</a:t>
              </a:r>
            </a:p>
            <a:p>
              <a:pPr algn="ctr"/>
              <a:r>
                <a:rPr lang="nb-NO" dirty="0">
                  <a:solidFill>
                    <a:schemeClr val="accent6">
                      <a:lumMod val="75000"/>
                    </a:schemeClr>
                  </a:solidFill>
                </a:rPr>
                <a:t>(Customer data)</a:t>
              </a:r>
              <a:endParaRPr lang="en-US" dirty="0">
                <a:solidFill>
                  <a:schemeClr val="accent6">
                    <a:lumMod val="75000"/>
                  </a:schemeClr>
                </a:solidFill>
              </a:endParaRPr>
            </a:p>
          </p:txBody>
        </p:sp>
        <p:sp>
          <p:nvSpPr>
            <p:cNvPr id="13" name="TextBox 12">
              <a:extLst>
                <a:ext uri="{FF2B5EF4-FFF2-40B4-BE49-F238E27FC236}">
                  <a16:creationId xmlns:a16="http://schemas.microsoft.com/office/drawing/2014/main" id="{B67367B2-7610-444B-A39B-EEAC86DB22DF}"/>
                </a:ext>
              </a:extLst>
            </p:cNvPr>
            <p:cNvSpPr txBox="1"/>
            <p:nvPr/>
          </p:nvSpPr>
          <p:spPr>
            <a:xfrm>
              <a:off x="4741987" y="5486400"/>
              <a:ext cx="2986869" cy="369332"/>
            </a:xfrm>
            <a:prstGeom prst="rect">
              <a:avLst/>
            </a:prstGeom>
            <a:solidFill>
              <a:schemeClr val="tx1"/>
            </a:solidFill>
          </p:spPr>
          <p:txBody>
            <a:bodyPr wrap="square" rtlCol="0">
              <a:spAutoFit/>
            </a:bodyPr>
            <a:lstStyle/>
            <a:p>
              <a:pPr algn="ctr"/>
              <a:r>
                <a:rPr lang="nb-NO" dirty="0">
                  <a:solidFill>
                    <a:schemeClr val="bg1"/>
                  </a:solidFill>
                </a:rPr>
                <a:t>OPERATIONAL PRACTICE</a:t>
              </a:r>
              <a:endParaRPr lang="en-US" dirty="0">
                <a:solidFill>
                  <a:schemeClr val="bg1"/>
                </a:solidFill>
              </a:endParaRPr>
            </a:p>
          </p:txBody>
        </p:sp>
      </p:grpSp>
      <p:grpSp>
        <p:nvGrpSpPr>
          <p:cNvPr id="12" name="Group 11">
            <a:extLst>
              <a:ext uri="{FF2B5EF4-FFF2-40B4-BE49-F238E27FC236}">
                <a16:creationId xmlns:a16="http://schemas.microsoft.com/office/drawing/2014/main" id="{4000226D-965A-4F29-AC04-DC644C7A0BBB}"/>
              </a:ext>
            </a:extLst>
          </p:cNvPr>
          <p:cNvGrpSpPr/>
          <p:nvPr/>
        </p:nvGrpSpPr>
        <p:grpSpPr>
          <a:xfrm>
            <a:off x="9080782" y="1883147"/>
            <a:ext cx="2986869" cy="3972585"/>
            <a:chOff x="9080782" y="1883147"/>
            <a:chExt cx="2986869" cy="3972585"/>
          </a:xfrm>
        </p:grpSpPr>
        <p:sp>
          <p:nvSpPr>
            <p:cNvPr id="11" name="Oval 10">
              <a:extLst>
                <a:ext uri="{FF2B5EF4-FFF2-40B4-BE49-F238E27FC236}">
                  <a16:creationId xmlns:a16="http://schemas.microsoft.com/office/drawing/2014/main" id="{B6BDEA75-6B14-485C-A432-978B2333A489}"/>
                </a:ext>
              </a:extLst>
            </p:cNvPr>
            <p:cNvSpPr/>
            <p:nvPr/>
          </p:nvSpPr>
          <p:spPr>
            <a:xfrm>
              <a:off x="9185033" y="1883147"/>
              <a:ext cx="2778368" cy="2698552"/>
            </a:xfrm>
            <a:prstGeom prst="ellipse">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b="1" dirty="0">
                  <a:solidFill>
                    <a:schemeClr val="accent6">
                      <a:lumMod val="75000"/>
                    </a:schemeClr>
                  </a:solidFill>
                </a:rPr>
                <a:t>SOFTWARE AUTOMATION </a:t>
              </a:r>
              <a:r>
                <a:rPr lang="nb-NO" dirty="0">
                  <a:solidFill>
                    <a:schemeClr val="accent6">
                      <a:lumMod val="75000"/>
                    </a:schemeClr>
                  </a:solidFill>
                </a:rPr>
                <a:t>(Cloud-based)</a:t>
              </a:r>
              <a:endParaRPr lang="en-US" dirty="0">
                <a:solidFill>
                  <a:schemeClr val="accent6">
                    <a:lumMod val="75000"/>
                  </a:schemeClr>
                </a:solidFill>
              </a:endParaRPr>
            </a:p>
          </p:txBody>
        </p:sp>
        <p:sp>
          <p:nvSpPr>
            <p:cNvPr id="14" name="TextBox 13">
              <a:extLst>
                <a:ext uri="{FF2B5EF4-FFF2-40B4-BE49-F238E27FC236}">
                  <a16:creationId xmlns:a16="http://schemas.microsoft.com/office/drawing/2014/main" id="{0C2EA3EE-D5F6-4903-AFEF-75691AC7EA56}"/>
                </a:ext>
              </a:extLst>
            </p:cNvPr>
            <p:cNvSpPr txBox="1"/>
            <p:nvPr/>
          </p:nvSpPr>
          <p:spPr>
            <a:xfrm>
              <a:off x="9080782" y="5486400"/>
              <a:ext cx="2986869" cy="369332"/>
            </a:xfrm>
            <a:prstGeom prst="rect">
              <a:avLst/>
            </a:prstGeom>
            <a:solidFill>
              <a:schemeClr val="tx1"/>
            </a:solidFill>
          </p:spPr>
          <p:txBody>
            <a:bodyPr wrap="square" rtlCol="0">
              <a:spAutoFit/>
            </a:bodyPr>
            <a:lstStyle/>
            <a:p>
              <a:pPr algn="ctr"/>
              <a:r>
                <a:rPr lang="nb-NO" dirty="0">
                  <a:solidFill>
                    <a:schemeClr val="bg1"/>
                  </a:solidFill>
                </a:rPr>
                <a:t>SYSTEM ADVANCEMENT</a:t>
              </a:r>
              <a:endParaRPr lang="en-US" dirty="0">
                <a:solidFill>
                  <a:schemeClr val="bg1"/>
                </a:solidFill>
              </a:endParaRPr>
            </a:p>
          </p:txBody>
        </p:sp>
      </p:grpSp>
      <p:pic>
        <p:nvPicPr>
          <p:cNvPr id="15" name="Picture 14">
            <a:extLst>
              <a:ext uri="{FF2B5EF4-FFF2-40B4-BE49-F238E27FC236}">
                <a16:creationId xmlns:a16="http://schemas.microsoft.com/office/drawing/2014/main" id="{607171E4-A9AD-4646-BE6A-49EF0DA0BECD}"/>
              </a:ext>
            </a:extLst>
          </p:cNvPr>
          <p:cNvPicPr>
            <a:picLocks noChangeAspect="1"/>
          </p:cNvPicPr>
          <p:nvPr/>
        </p:nvPicPr>
        <p:blipFill rotWithShape="1">
          <a:blip r:embed="rId4"/>
          <a:srcRect t="83607" r="35295" b="-1235"/>
          <a:stretch/>
        </p:blipFill>
        <p:spPr>
          <a:xfrm>
            <a:off x="10559142" y="6288765"/>
            <a:ext cx="1450461" cy="314317"/>
          </a:xfrm>
          <a:prstGeom prst="rect">
            <a:avLst/>
          </a:prstGeom>
        </p:spPr>
      </p:pic>
    </p:spTree>
    <p:extLst>
      <p:ext uri="{BB962C8B-B14F-4D97-AF65-F5344CB8AC3E}">
        <p14:creationId xmlns:p14="http://schemas.microsoft.com/office/powerpoint/2010/main" val="2305951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pos-comparison-graph-only">
            <a:extLst>
              <a:ext uri="{FF2B5EF4-FFF2-40B4-BE49-F238E27FC236}">
                <a16:creationId xmlns:a16="http://schemas.microsoft.com/office/drawing/2014/main" id="{93FC8508-890E-4D48-B881-076C102631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990" t="6779" r="9279" b="14118"/>
          <a:stretch/>
        </p:blipFill>
        <p:spPr bwMode="auto">
          <a:xfrm>
            <a:off x="351693" y="1308422"/>
            <a:ext cx="9561664" cy="519704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E6875DA-4695-48C2-A1E2-E52AA57C262B}"/>
              </a:ext>
            </a:extLst>
          </p:cNvPr>
          <p:cNvSpPr/>
          <p:nvPr/>
        </p:nvSpPr>
        <p:spPr>
          <a:xfrm>
            <a:off x="10087708" y="2226548"/>
            <a:ext cx="1524000" cy="123092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b="1" dirty="0"/>
              <a:t>eCOMMERCE</a:t>
            </a:r>
            <a:endParaRPr lang="en-US" b="1" dirty="0"/>
          </a:p>
        </p:txBody>
      </p:sp>
      <p:sp>
        <p:nvSpPr>
          <p:cNvPr id="8" name="Rectangle 7">
            <a:extLst>
              <a:ext uri="{FF2B5EF4-FFF2-40B4-BE49-F238E27FC236}">
                <a16:creationId xmlns:a16="http://schemas.microsoft.com/office/drawing/2014/main" id="{5CE9194E-4009-4292-8EF4-F1B4AEC12C0E}"/>
              </a:ext>
            </a:extLst>
          </p:cNvPr>
          <p:cNvSpPr/>
          <p:nvPr/>
        </p:nvSpPr>
        <p:spPr>
          <a:xfrm>
            <a:off x="10087708" y="3592286"/>
            <a:ext cx="1524000" cy="123092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b="1" dirty="0"/>
              <a:t>CRM</a:t>
            </a:r>
            <a:endParaRPr lang="en-US" b="1" dirty="0"/>
          </a:p>
        </p:txBody>
      </p:sp>
      <p:sp>
        <p:nvSpPr>
          <p:cNvPr id="9" name="Rectangle 8">
            <a:extLst>
              <a:ext uri="{FF2B5EF4-FFF2-40B4-BE49-F238E27FC236}">
                <a16:creationId xmlns:a16="http://schemas.microsoft.com/office/drawing/2014/main" id="{4479A3CA-4BD9-46C9-9775-F90DC2480A45}"/>
              </a:ext>
            </a:extLst>
          </p:cNvPr>
          <p:cNvSpPr/>
          <p:nvPr/>
        </p:nvSpPr>
        <p:spPr>
          <a:xfrm>
            <a:off x="10087708" y="4958024"/>
            <a:ext cx="1524000" cy="123092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b="1" dirty="0"/>
              <a:t>Mobile payment</a:t>
            </a:r>
            <a:endParaRPr lang="en-US" b="1" dirty="0"/>
          </a:p>
        </p:txBody>
      </p:sp>
      <p:sp>
        <p:nvSpPr>
          <p:cNvPr id="10" name="TextBox 9">
            <a:extLst>
              <a:ext uri="{FF2B5EF4-FFF2-40B4-BE49-F238E27FC236}">
                <a16:creationId xmlns:a16="http://schemas.microsoft.com/office/drawing/2014/main" id="{3A3CC008-67F4-4088-A893-0F5CE3BD9EA0}"/>
              </a:ext>
            </a:extLst>
          </p:cNvPr>
          <p:cNvSpPr txBox="1"/>
          <p:nvPr/>
        </p:nvSpPr>
        <p:spPr>
          <a:xfrm>
            <a:off x="141514" y="556853"/>
            <a:ext cx="11887199" cy="584775"/>
          </a:xfrm>
          <a:prstGeom prst="rect">
            <a:avLst/>
          </a:prstGeom>
          <a:solidFill>
            <a:schemeClr val="bg1">
              <a:alpha val="58039"/>
            </a:schemeClr>
          </a:solidFill>
        </p:spPr>
        <p:txBody>
          <a:bodyPr wrap="square" rtlCol="0">
            <a:spAutoFit/>
          </a:bodyPr>
          <a:lstStyle/>
          <a:p>
            <a:pPr algn="ctr"/>
            <a:r>
              <a:rPr lang="nb-NO" sz="3200" b="1" dirty="0">
                <a:solidFill>
                  <a:schemeClr val="accent6">
                    <a:lumMod val="75000"/>
                  </a:schemeClr>
                </a:solidFill>
              </a:rPr>
              <a:t>SOFTWARE IS CHANGING EVERYTHING</a:t>
            </a:r>
            <a:endParaRPr lang="en-US" sz="3200" b="1" dirty="0">
              <a:solidFill>
                <a:schemeClr val="accent6">
                  <a:lumMod val="75000"/>
                </a:schemeClr>
              </a:solidFill>
            </a:endParaRPr>
          </a:p>
        </p:txBody>
      </p:sp>
      <p:pic>
        <p:nvPicPr>
          <p:cNvPr id="11" name="Picture 10">
            <a:extLst>
              <a:ext uri="{FF2B5EF4-FFF2-40B4-BE49-F238E27FC236}">
                <a16:creationId xmlns:a16="http://schemas.microsoft.com/office/drawing/2014/main" id="{00AD785D-8B6C-4FDB-AAE6-73CE20591AC1}"/>
              </a:ext>
            </a:extLst>
          </p:cNvPr>
          <p:cNvPicPr>
            <a:picLocks noChangeAspect="1"/>
          </p:cNvPicPr>
          <p:nvPr/>
        </p:nvPicPr>
        <p:blipFill rotWithShape="1">
          <a:blip r:embed="rId3"/>
          <a:srcRect t="83607" r="35295" b="-1235"/>
          <a:stretch/>
        </p:blipFill>
        <p:spPr>
          <a:xfrm>
            <a:off x="10559142" y="6288765"/>
            <a:ext cx="1450461" cy="314317"/>
          </a:xfrm>
          <a:prstGeom prst="rect">
            <a:avLst/>
          </a:prstGeom>
        </p:spPr>
      </p:pic>
      <p:sp>
        <p:nvSpPr>
          <p:cNvPr id="2" name="Rectangle 1">
            <a:extLst>
              <a:ext uri="{FF2B5EF4-FFF2-40B4-BE49-F238E27FC236}">
                <a16:creationId xmlns:a16="http://schemas.microsoft.com/office/drawing/2014/main" id="{CB72814B-DA9E-4E9D-A03A-2D949C54E462}"/>
              </a:ext>
            </a:extLst>
          </p:cNvPr>
          <p:cNvSpPr/>
          <p:nvPr/>
        </p:nvSpPr>
        <p:spPr>
          <a:xfrm>
            <a:off x="6096000" y="1141628"/>
            <a:ext cx="5744307" cy="51595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5437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D2A28-3FC7-48D4-B229-F056DDDCBB81}"/>
              </a:ext>
            </a:extLst>
          </p:cNvPr>
          <p:cNvSpPr>
            <a:spLocks noGrp="1"/>
          </p:cNvSpPr>
          <p:nvPr>
            <p:ph type="title"/>
          </p:nvPr>
        </p:nvSpPr>
        <p:spPr>
          <a:xfrm>
            <a:off x="838200" y="2248003"/>
            <a:ext cx="10515600" cy="1325563"/>
          </a:xfrm>
        </p:spPr>
        <p:txBody>
          <a:bodyPr/>
          <a:lstStyle/>
          <a:p>
            <a:endParaRPr lang="en-US"/>
          </a:p>
        </p:txBody>
      </p:sp>
      <p:sp>
        <p:nvSpPr>
          <p:cNvPr id="3" name="Content Placeholder 2">
            <a:extLst>
              <a:ext uri="{FF2B5EF4-FFF2-40B4-BE49-F238E27FC236}">
                <a16:creationId xmlns:a16="http://schemas.microsoft.com/office/drawing/2014/main" id="{97F31CAD-970A-414C-B520-527FD5F7F45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366B8E6-916E-4325-AD1C-AC7E1E546ACA}"/>
              </a:ext>
            </a:extLst>
          </p:cNvPr>
          <p:cNvPicPr>
            <a:picLocks noChangeAspect="1"/>
          </p:cNvPicPr>
          <p:nvPr/>
        </p:nvPicPr>
        <p:blipFill>
          <a:blip r:embed="rId2"/>
          <a:stretch>
            <a:fillRect/>
          </a:stretch>
        </p:blipFill>
        <p:spPr>
          <a:xfrm>
            <a:off x="0" y="-820185"/>
            <a:ext cx="12192000" cy="8131969"/>
          </a:xfrm>
          <a:prstGeom prst="rect">
            <a:avLst/>
          </a:prstGeom>
        </p:spPr>
      </p:pic>
      <p:sp>
        <p:nvSpPr>
          <p:cNvPr id="6" name="TextBox 5">
            <a:extLst>
              <a:ext uri="{FF2B5EF4-FFF2-40B4-BE49-F238E27FC236}">
                <a16:creationId xmlns:a16="http://schemas.microsoft.com/office/drawing/2014/main" id="{9B2C5DC9-AD6C-42D8-A4DC-9E3FD4D9074D}"/>
              </a:ext>
            </a:extLst>
          </p:cNvPr>
          <p:cNvSpPr txBox="1"/>
          <p:nvPr/>
        </p:nvSpPr>
        <p:spPr>
          <a:xfrm>
            <a:off x="7499556" y="2563915"/>
            <a:ext cx="4387645" cy="2554545"/>
          </a:xfrm>
          <a:prstGeom prst="rect">
            <a:avLst/>
          </a:prstGeom>
          <a:solidFill>
            <a:schemeClr val="tx1">
              <a:alpha val="50196"/>
            </a:schemeClr>
          </a:solidFill>
        </p:spPr>
        <p:txBody>
          <a:bodyPr wrap="square" rtlCol="0">
            <a:spAutoFit/>
          </a:bodyPr>
          <a:lstStyle/>
          <a:p>
            <a:pPr marL="342900" indent="-342900">
              <a:buFont typeface="Wingdings" panose="05000000000000000000" pitchFamily="2" charset="2"/>
              <a:buChar char="Ø"/>
            </a:pPr>
            <a:r>
              <a:rPr lang="nb-NO" sz="2000" b="1" dirty="0">
                <a:solidFill>
                  <a:schemeClr val="bg1"/>
                </a:solidFill>
              </a:rPr>
              <a:t>Lack of sales digitalization</a:t>
            </a:r>
          </a:p>
          <a:p>
            <a:pPr marL="342900" indent="-342900">
              <a:buFont typeface="Wingdings" panose="05000000000000000000" pitchFamily="2" charset="2"/>
              <a:buChar char="Ø"/>
            </a:pPr>
            <a:r>
              <a:rPr lang="nb-NO" sz="2000" b="1" dirty="0">
                <a:solidFill>
                  <a:schemeClr val="bg1"/>
                </a:solidFill>
              </a:rPr>
              <a:t>Lack of customer data &amp; CRM</a:t>
            </a:r>
          </a:p>
          <a:p>
            <a:pPr marL="342900" indent="-342900">
              <a:buFont typeface="Wingdings" panose="05000000000000000000" pitchFamily="2" charset="2"/>
              <a:buChar char="Ø"/>
            </a:pPr>
            <a:r>
              <a:rPr lang="nb-NO" sz="2000" b="1" dirty="0">
                <a:solidFill>
                  <a:schemeClr val="bg1"/>
                </a:solidFill>
              </a:rPr>
              <a:t>Lack of order process automation</a:t>
            </a:r>
          </a:p>
          <a:p>
            <a:pPr marL="342900" indent="-342900">
              <a:buFont typeface="Wingdings" panose="05000000000000000000" pitchFamily="2" charset="2"/>
              <a:buChar char="Ø"/>
            </a:pPr>
            <a:r>
              <a:rPr lang="nb-NO" sz="2000" b="1" dirty="0">
                <a:solidFill>
                  <a:schemeClr val="bg1"/>
                </a:solidFill>
              </a:rPr>
              <a:t>Lack of intelligent business</a:t>
            </a:r>
          </a:p>
          <a:p>
            <a:pPr marL="342900" indent="-342900">
              <a:buFont typeface="Wingdings" panose="05000000000000000000" pitchFamily="2" charset="2"/>
              <a:buChar char="Ø"/>
            </a:pPr>
            <a:r>
              <a:rPr lang="nb-NO" sz="2000" b="1" dirty="0">
                <a:solidFill>
                  <a:schemeClr val="bg1"/>
                </a:solidFill>
              </a:rPr>
              <a:t>No global industry-level standardized platform eg Amadeus, Sabre, etc</a:t>
            </a:r>
          </a:p>
          <a:p>
            <a:pPr marL="342900" indent="-342900">
              <a:buFont typeface="Wingdings" panose="05000000000000000000" pitchFamily="2" charset="2"/>
              <a:buChar char="Ø"/>
            </a:pPr>
            <a:r>
              <a:rPr lang="nb-NO" sz="2000" b="1" dirty="0">
                <a:solidFill>
                  <a:schemeClr val="bg1"/>
                </a:solidFill>
              </a:rPr>
              <a:t>No omni-channel sales management</a:t>
            </a:r>
          </a:p>
        </p:txBody>
      </p:sp>
      <p:pic>
        <p:nvPicPr>
          <p:cNvPr id="5" name="Picture 4">
            <a:extLst>
              <a:ext uri="{FF2B5EF4-FFF2-40B4-BE49-F238E27FC236}">
                <a16:creationId xmlns:a16="http://schemas.microsoft.com/office/drawing/2014/main" id="{85C5695F-6C4A-4EF6-A496-6DF5D73E218F}"/>
              </a:ext>
            </a:extLst>
          </p:cNvPr>
          <p:cNvPicPr>
            <a:picLocks noChangeAspect="1"/>
          </p:cNvPicPr>
          <p:nvPr/>
        </p:nvPicPr>
        <p:blipFill>
          <a:blip r:embed="rId3"/>
          <a:stretch>
            <a:fillRect/>
          </a:stretch>
        </p:blipFill>
        <p:spPr>
          <a:xfrm>
            <a:off x="1189637" y="2526863"/>
            <a:ext cx="1524132" cy="1518036"/>
          </a:xfrm>
          <a:prstGeom prst="rect">
            <a:avLst/>
          </a:prstGeom>
        </p:spPr>
      </p:pic>
      <p:pic>
        <p:nvPicPr>
          <p:cNvPr id="8" name="Picture 7">
            <a:extLst>
              <a:ext uri="{FF2B5EF4-FFF2-40B4-BE49-F238E27FC236}">
                <a16:creationId xmlns:a16="http://schemas.microsoft.com/office/drawing/2014/main" id="{A7D77640-1AEA-4CB0-BEC3-9470FCED7286}"/>
              </a:ext>
            </a:extLst>
          </p:cNvPr>
          <p:cNvPicPr>
            <a:picLocks noChangeAspect="1"/>
          </p:cNvPicPr>
          <p:nvPr/>
        </p:nvPicPr>
        <p:blipFill>
          <a:blip r:embed="rId4"/>
          <a:stretch>
            <a:fillRect/>
          </a:stretch>
        </p:blipFill>
        <p:spPr>
          <a:xfrm>
            <a:off x="3330598" y="2371401"/>
            <a:ext cx="1828959" cy="1828959"/>
          </a:xfrm>
          <a:prstGeom prst="rect">
            <a:avLst/>
          </a:prstGeom>
        </p:spPr>
      </p:pic>
      <p:pic>
        <p:nvPicPr>
          <p:cNvPr id="9" name="Picture 8">
            <a:extLst>
              <a:ext uri="{FF2B5EF4-FFF2-40B4-BE49-F238E27FC236}">
                <a16:creationId xmlns:a16="http://schemas.microsoft.com/office/drawing/2014/main" id="{EAB88D27-25CA-4F94-9B02-C74960846C7F}"/>
              </a:ext>
            </a:extLst>
          </p:cNvPr>
          <p:cNvPicPr>
            <a:picLocks noChangeAspect="1"/>
          </p:cNvPicPr>
          <p:nvPr/>
        </p:nvPicPr>
        <p:blipFill>
          <a:blip r:embed="rId5"/>
          <a:stretch>
            <a:fillRect/>
          </a:stretch>
        </p:blipFill>
        <p:spPr>
          <a:xfrm>
            <a:off x="5877233" y="2479443"/>
            <a:ext cx="1023920" cy="1552666"/>
          </a:xfrm>
          <a:prstGeom prst="rect">
            <a:avLst/>
          </a:prstGeom>
        </p:spPr>
      </p:pic>
      <p:sp>
        <p:nvSpPr>
          <p:cNvPr id="16" name="TextBox 15">
            <a:extLst>
              <a:ext uri="{FF2B5EF4-FFF2-40B4-BE49-F238E27FC236}">
                <a16:creationId xmlns:a16="http://schemas.microsoft.com/office/drawing/2014/main" id="{C9EE38D9-5AFE-45D1-AC9A-CC8A092C9203}"/>
              </a:ext>
            </a:extLst>
          </p:cNvPr>
          <p:cNvSpPr txBox="1"/>
          <p:nvPr/>
        </p:nvSpPr>
        <p:spPr>
          <a:xfrm>
            <a:off x="707571" y="1031126"/>
            <a:ext cx="10787743" cy="646331"/>
          </a:xfrm>
          <a:prstGeom prst="rect">
            <a:avLst/>
          </a:prstGeom>
          <a:solidFill>
            <a:srgbClr val="FFFFFF">
              <a:alpha val="69020"/>
            </a:srgbClr>
          </a:solidFill>
        </p:spPr>
        <p:txBody>
          <a:bodyPr wrap="square" rtlCol="0">
            <a:spAutoFit/>
          </a:bodyPr>
          <a:lstStyle/>
          <a:p>
            <a:pPr algn="ctr"/>
            <a:r>
              <a:rPr lang="nb-NO" sz="3600" b="1" dirty="0">
                <a:solidFill>
                  <a:schemeClr val="accent6">
                    <a:lumMod val="75000"/>
                  </a:schemeClr>
                </a:solidFill>
              </a:rPr>
              <a:t>F&amp;B IS THE LEAST DIGITALIZED HOSPITALITY INDUSTRY</a:t>
            </a:r>
            <a:endParaRPr lang="en-US" sz="3600" b="1" dirty="0">
              <a:solidFill>
                <a:schemeClr val="accent6">
                  <a:lumMod val="75000"/>
                </a:schemeClr>
              </a:solidFill>
            </a:endParaRPr>
          </a:p>
        </p:txBody>
      </p:sp>
      <p:sp>
        <p:nvSpPr>
          <p:cNvPr id="10" name="Rectangle 9">
            <a:extLst>
              <a:ext uri="{FF2B5EF4-FFF2-40B4-BE49-F238E27FC236}">
                <a16:creationId xmlns:a16="http://schemas.microsoft.com/office/drawing/2014/main" id="{99057739-C90C-4392-B725-35C3D2EEE04B}"/>
              </a:ext>
            </a:extLst>
          </p:cNvPr>
          <p:cNvSpPr/>
          <p:nvPr/>
        </p:nvSpPr>
        <p:spPr>
          <a:xfrm>
            <a:off x="5456903" y="2042652"/>
            <a:ext cx="6614652" cy="3451122"/>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0264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CBFF687-3338-4CF7-AA73-D9751841864B}"/>
              </a:ext>
            </a:extLst>
          </p:cNvPr>
          <p:cNvSpPr/>
          <p:nvPr/>
        </p:nvSpPr>
        <p:spPr>
          <a:xfrm>
            <a:off x="7581288" y="1277268"/>
            <a:ext cx="1465297" cy="1208944"/>
          </a:xfrm>
          <a:prstGeom prst="rect">
            <a:avLst/>
          </a:prstGeom>
          <a:solidFill>
            <a:srgbClr val="F8C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b="1" dirty="0">
                <a:solidFill>
                  <a:schemeClr val="tx1"/>
                </a:solidFill>
              </a:rPr>
              <a:t>77%</a:t>
            </a:r>
          </a:p>
          <a:p>
            <a:pPr algn="ctr"/>
            <a:r>
              <a:rPr lang="nb-NO" sz="1000" dirty="0">
                <a:solidFill>
                  <a:schemeClr val="tx1"/>
                </a:solidFill>
              </a:rPr>
              <a:t>Consumers use their smart phones in restaurants</a:t>
            </a:r>
          </a:p>
          <a:p>
            <a:pPr algn="ctr"/>
            <a:r>
              <a:rPr lang="nb-NO" sz="1000" dirty="0">
                <a:solidFill>
                  <a:schemeClr val="tx1"/>
                </a:solidFill>
              </a:rPr>
              <a:t>(Mindberry Report)</a:t>
            </a:r>
            <a:endParaRPr lang="en-US" sz="1000" dirty="0">
              <a:solidFill>
                <a:schemeClr val="tx1"/>
              </a:solidFill>
            </a:endParaRPr>
          </a:p>
        </p:txBody>
      </p:sp>
      <p:sp>
        <p:nvSpPr>
          <p:cNvPr id="52" name="Rectangle 51">
            <a:extLst>
              <a:ext uri="{FF2B5EF4-FFF2-40B4-BE49-F238E27FC236}">
                <a16:creationId xmlns:a16="http://schemas.microsoft.com/office/drawing/2014/main" id="{3720F885-A3AA-4735-AFAA-B998475905D8}"/>
              </a:ext>
            </a:extLst>
          </p:cNvPr>
          <p:cNvSpPr/>
          <p:nvPr/>
        </p:nvSpPr>
        <p:spPr>
          <a:xfrm>
            <a:off x="9449707" y="1277268"/>
            <a:ext cx="1465297" cy="1208944"/>
          </a:xfrm>
          <a:prstGeom prst="rect">
            <a:avLst/>
          </a:prstGeom>
          <a:solidFill>
            <a:srgbClr val="F8C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b="1" dirty="0">
                <a:solidFill>
                  <a:schemeClr val="tx1"/>
                </a:solidFill>
              </a:rPr>
              <a:t>20%</a:t>
            </a:r>
          </a:p>
          <a:p>
            <a:pPr algn="ctr"/>
            <a:r>
              <a:rPr lang="nb-NO" sz="1000" dirty="0">
                <a:solidFill>
                  <a:schemeClr val="tx1"/>
                </a:solidFill>
              </a:rPr>
              <a:t>Uplift in customer spend when ordering via mobile</a:t>
            </a:r>
          </a:p>
          <a:p>
            <a:pPr algn="ctr"/>
            <a:r>
              <a:rPr lang="nb-NO" sz="1000" dirty="0">
                <a:solidFill>
                  <a:schemeClr val="tx1"/>
                </a:solidFill>
              </a:rPr>
              <a:t>(Business Insider)</a:t>
            </a:r>
            <a:endParaRPr lang="en-US" sz="1000" dirty="0">
              <a:solidFill>
                <a:schemeClr val="tx1"/>
              </a:solidFill>
            </a:endParaRPr>
          </a:p>
        </p:txBody>
      </p:sp>
      <p:sp>
        <p:nvSpPr>
          <p:cNvPr id="53" name="Rectangle 52">
            <a:extLst>
              <a:ext uri="{FF2B5EF4-FFF2-40B4-BE49-F238E27FC236}">
                <a16:creationId xmlns:a16="http://schemas.microsoft.com/office/drawing/2014/main" id="{8E7B6893-2B41-4BE4-92E7-D411650F67E8}"/>
              </a:ext>
            </a:extLst>
          </p:cNvPr>
          <p:cNvSpPr/>
          <p:nvPr/>
        </p:nvSpPr>
        <p:spPr>
          <a:xfrm>
            <a:off x="7581288" y="2616931"/>
            <a:ext cx="1465297" cy="1208944"/>
          </a:xfrm>
          <a:prstGeom prst="rect">
            <a:avLst/>
          </a:prstGeom>
          <a:solidFill>
            <a:srgbClr val="F8C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b="1" dirty="0">
                <a:solidFill>
                  <a:schemeClr val="tx1"/>
                </a:solidFill>
              </a:rPr>
              <a:t>78%</a:t>
            </a:r>
          </a:p>
          <a:p>
            <a:pPr algn="ctr"/>
            <a:r>
              <a:rPr lang="nb-NO" sz="1000" dirty="0">
                <a:solidFill>
                  <a:schemeClr val="tx1"/>
                </a:solidFill>
              </a:rPr>
              <a:t>Consumers would use mobile app if offered in-app discouns</a:t>
            </a:r>
          </a:p>
          <a:p>
            <a:pPr algn="ctr"/>
            <a:r>
              <a:rPr lang="nb-NO" sz="1000" dirty="0">
                <a:solidFill>
                  <a:schemeClr val="tx1"/>
                </a:solidFill>
              </a:rPr>
              <a:t>(IAB)</a:t>
            </a:r>
            <a:endParaRPr lang="en-US" sz="1000" dirty="0">
              <a:solidFill>
                <a:schemeClr val="tx1"/>
              </a:solidFill>
            </a:endParaRPr>
          </a:p>
        </p:txBody>
      </p:sp>
      <p:sp>
        <p:nvSpPr>
          <p:cNvPr id="54" name="Rectangle 53">
            <a:extLst>
              <a:ext uri="{FF2B5EF4-FFF2-40B4-BE49-F238E27FC236}">
                <a16:creationId xmlns:a16="http://schemas.microsoft.com/office/drawing/2014/main" id="{0CAE1CB9-8D1D-4F24-A63D-F52EDB513FC4}"/>
              </a:ext>
            </a:extLst>
          </p:cNvPr>
          <p:cNvSpPr/>
          <p:nvPr/>
        </p:nvSpPr>
        <p:spPr>
          <a:xfrm>
            <a:off x="9449707" y="2616931"/>
            <a:ext cx="1465297" cy="1208944"/>
          </a:xfrm>
          <a:prstGeom prst="rect">
            <a:avLst/>
          </a:prstGeom>
          <a:solidFill>
            <a:srgbClr val="F8C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b="1" dirty="0">
                <a:solidFill>
                  <a:schemeClr val="tx1"/>
                </a:solidFill>
              </a:rPr>
              <a:t>60%</a:t>
            </a:r>
          </a:p>
          <a:p>
            <a:pPr algn="ctr"/>
            <a:r>
              <a:rPr lang="nb-NO" sz="1000" dirty="0">
                <a:solidFill>
                  <a:schemeClr val="tx1"/>
                </a:solidFill>
              </a:rPr>
              <a:t>Consumers are willing to share personal info for more targeted offers</a:t>
            </a:r>
          </a:p>
          <a:p>
            <a:pPr algn="ctr"/>
            <a:r>
              <a:rPr lang="nb-NO" sz="1000" dirty="0">
                <a:solidFill>
                  <a:schemeClr val="tx1"/>
                </a:solidFill>
              </a:rPr>
              <a:t>(Boxever Report)</a:t>
            </a:r>
            <a:endParaRPr lang="en-US" sz="1000" dirty="0">
              <a:solidFill>
                <a:schemeClr val="tx1"/>
              </a:solidFill>
            </a:endParaRPr>
          </a:p>
        </p:txBody>
      </p:sp>
      <p:sp>
        <p:nvSpPr>
          <p:cNvPr id="55" name="Rectangle 54">
            <a:extLst>
              <a:ext uri="{FF2B5EF4-FFF2-40B4-BE49-F238E27FC236}">
                <a16:creationId xmlns:a16="http://schemas.microsoft.com/office/drawing/2014/main" id="{F9157695-DAF4-437F-B0C0-D26806124CD1}"/>
              </a:ext>
            </a:extLst>
          </p:cNvPr>
          <p:cNvSpPr/>
          <p:nvPr/>
        </p:nvSpPr>
        <p:spPr>
          <a:xfrm>
            <a:off x="7581288" y="3956594"/>
            <a:ext cx="1465297" cy="1208944"/>
          </a:xfrm>
          <a:prstGeom prst="rect">
            <a:avLst/>
          </a:prstGeom>
          <a:solidFill>
            <a:srgbClr val="F8C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b="1" dirty="0">
                <a:solidFill>
                  <a:schemeClr val="tx1"/>
                </a:solidFill>
              </a:rPr>
              <a:t>72%</a:t>
            </a:r>
          </a:p>
          <a:p>
            <a:pPr algn="ctr"/>
            <a:r>
              <a:rPr lang="nb-NO" sz="1000" dirty="0">
                <a:solidFill>
                  <a:schemeClr val="tx1"/>
                </a:solidFill>
              </a:rPr>
              <a:t>Millennials want to purchase products or services via a company’s app</a:t>
            </a:r>
          </a:p>
          <a:p>
            <a:pPr algn="ctr"/>
            <a:r>
              <a:rPr lang="nb-NO" sz="1000" dirty="0">
                <a:solidFill>
                  <a:schemeClr val="tx1"/>
                </a:solidFill>
              </a:rPr>
              <a:t>(Oracle Global Research)</a:t>
            </a:r>
            <a:endParaRPr lang="en-US" sz="1000" dirty="0">
              <a:solidFill>
                <a:schemeClr val="tx1"/>
              </a:solidFill>
            </a:endParaRPr>
          </a:p>
        </p:txBody>
      </p:sp>
      <p:sp>
        <p:nvSpPr>
          <p:cNvPr id="56" name="Rectangle 55">
            <a:extLst>
              <a:ext uri="{FF2B5EF4-FFF2-40B4-BE49-F238E27FC236}">
                <a16:creationId xmlns:a16="http://schemas.microsoft.com/office/drawing/2014/main" id="{6CD61EED-3B92-45F6-8AC9-790F7086E523}"/>
              </a:ext>
            </a:extLst>
          </p:cNvPr>
          <p:cNvSpPr/>
          <p:nvPr/>
        </p:nvSpPr>
        <p:spPr>
          <a:xfrm>
            <a:off x="9449707" y="3956594"/>
            <a:ext cx="1465297" cy="1208944"/>
          </a:xfrm>
          <a:prstGeom prst="rect">
            <a:avLst/>
          </a:prstGeom>
          <a:solidFill>
            <a:srgbClr val="F8C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b="1" dirty="0">
                <a:solidFill>
                  <a:schemeClr val="tx1"/>
                </a:solidFill>
              </a:rPr>
              <a:t>65%</a:t>
            </a:r>
          </a:p>
          <a:p>
            <a:pPr algn="ctr"/>
            <a:r>
              <a:rPr lang="nb-NO" sz="1000" dirty="0">
                <a:solidFill>
                  <a:schemeClr val="tx1"/>
                </a:solidFill>
              </a:rPr>
              <a:t>Millennials want to flag issues or raise complaints via a company’s app</a:t>
            </a:r>
          </a:p>
          <a:p>
            <a:pPr algn="ctr"/>
            <a:r>
              <a:rPr lang="nb-NO" sz="1000" dirty="0">
                <a:solidFill>
                  <a:schemeClr val="tx1"/>
                </a:solidFill>
              </a:rPr>
              <a:t>(Oracle Global Research)</a:t>
            </a:r>
            <a:endParaRPr lang="en-US" sz="1000" dirty="0">
              <a:solidFill>
                <a:schemeClr val="tx1"/>
              </a:solidFill>
            </a:endParaRPr>
          </a:p>
        </p:txBody>
      </p:sp>
      <p:sp>
        <p:nvSpPr>
          <p:cNvPr id="57" name="Rectangle 56">
            <a:extLst>
              <a:ext uri="{FF2B5EF4-FFF2-40B4-BE49-F238E27FC236}">
                <a16:creationId xmlns:a16="http://schemas.microsoft.com/office/drawing/2014/main" id="{B5F9ADB2-849A-45F2-849D-8BF3B79B21A8}"/>
              </a:ext>
            </a:extLst>
          </p:cNvPr>
          <p:cNvSpPr/>
          <p:nvPr/>
        </p:nvSpPr>
        <p:spPr>
          <a:xfrm>
            <a:off x="7581288" y="5296257"/>
            <a:ext cx="1465297" cy="1208944"/>
          </a:xfrm>
          <a:prstGeom prst="rect">
            <a:avLst/>
          </a:prstGeom>
          <a:solidFill>
            <a:srgbClr val="F8C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b="1" dirty="0">
                <a:solidFill>
                  <a:schemeClr val="tx1"/>
                </a:solidFill>
              </a:rPr>
              <a:t>67%</a:t>
            </a:r>
          </a:p>
          <a:p>
            <a:pPr algn="ctr"/>
            <a:r>
              <a:rPr lang="nb-NO" sz="1000" dirty="0">
                <a:solidFill>
                  <a:schemeClr val="tx1"/>
                </a:solidFill>
              </a:rPr>
              <a:t>Millennials want to receive regular usage updates via a company’s app </a:t>
            </a:r>
          </a:p>
          <a:p>
            <a:pPr algn="ctr"/>
            <a:r>
              <a:rPr lang="nb-NO" sz="1000" dirty="0">
                <a:solidFill>
                  <a:schemeClr val="tx1"/>
                </a:solidFill>
              </a:rPr>
              <a:t>(Oracle Global Research)</a:t>
            </a:r>
            <a:endParaRPr lang="en-US" sz="1000" dirty="0">
              <a:solidFill>
                <a:schemeClr val="tx1"/>
              </a:solidFill>
            </a:endParaRPr>
          </a:p>
        </p:txBody>
      </p:sp>
      <p:sp>
        <p:nvSpPr>
          <p:cNvPr id="58" name="Rectangle 57">
            <a:extLst>
              <a:ext uri="{FF2B5EF4-FFF2-40B4-BE49-F238E27FC236}">
                <a16:creationId xmlns:a16="http://schemas.microsoft.com/office/drawing/2014/main" id="{CC251817-9CB3-4A40-99A5-0A82D0D09B84}"/>
              </a:ext>
            </a:extLst>
          </p:cNvPr>
          <p:cNvSpPr/>
          <p:nvPr/>
        </p:nvSpPr>
        <p:spPr>
          <a:xfrm>
            <a:off x="9449707" y="5296257"/>
            <a:ext cx="1465297" cy="1208944"/>
          </a:xfrm>
          <a:prstGeom prst="rect">
            <a:avLst/>
          </a:prstGeom>
          <a:solidFill>
            <a:srgbClr val="F8C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b="1" dirty="0">
                <a:solidFill>
                  <a:schemeClr val="tx1"/>
                </a:solidFill>
              </a:rPr>
              <a:t>62%</a:t>
            </a:r>
          </a:p>
          <a:p>
            <a:pPr algn="ctr"/>
            <a:r>
              <a:rPr lang="nb-NO" sz="1000" dirty="0">
                <a:solidFill>
                  <a:schemeClr val="tx1"/>
                </a:solidFill>
              </a:rPr>
              <a:t>Millennials want to receive advanced notice of upcoming offers via a company’s app</a:t>
            </a:r>
          </a:p>
          <a:p>
            <a:pPr algn="ctr"/>
            <a:r>
              <a:rPr lang="nb-NO" sz="1000" dirty="0">
                <a:solidFill>
                  <a:schemeClr val="tx1"/>
                </a:solidFill>
              </a:rPr>
              <a:t>(Oracle Global Research)</a:t>
            </a:r>
            <a:endParaRPr lang="en-US" sz="1000" dirty="0">
              <a:solidFill>
                <a:schemeClr val="tx1"/>
              </a:solidFill>
            </a:endParaRPr>
          </a:p>
        </p:txBody>
      </p:sp>
      <p:sp>
        <p:nvSpPr>
          <p:cNvPr id="59" name="Rectangle 58">
            <a:extLst>
              <a:ext uri="{FF2B5EF4-FFF2-40B4-BE49-F238E27FC236}">
                <a16:creationId xmlns:a16="http://schemas.microsoft.com/office/drawing/2014/main" id="{C020AE42-D4A3-4B8B-8224-8D304B5CB9F0}"/>
              </a:ext>
            </a:extLst>
          </p:cNvPr>
          <p:cNvSpPr/>
          <p:nvPr/>
        </p:nvSpPr>
        <p:spPr>
          <a:xfrm>
            <a:off x="573252" y="1268608"/>
            <a:ext cx="6586615" cy="4996523"/>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endParaRPr lang="en-US" sz="1600" b="1" dirty="0">
              <a:solidFill>
                <a:schemeClr val="tx1"/>
              </a:solidFill>
            </a:endParaRPr>
          </a:p>
        </p:txBody>
      </p:sp>
      <p:sp>
        <p:nvSpPr>
          <p:cNvPr id="60" name="TextBox 59">
            <a:extLst>
              <a:ext uri="{FF2B5EF4-FFF2-40B4-BE49-F238E27FC236}">
                <a16:creationId xmlns:a16="http://schemas.microsoft.com/office/drawing/2014/main" id="{4A9DC262-FED0-499E-9CBF-B3A140FCB52C}"/>
              </a:ext>
            </a:extLst>
          </p:cNvPr>
          <p:cNvSpPr txBox="1"/>
          <p:nvPr/>
        </p:nvSpPr>
        <p:spPr>
          <a:xfrm>
            <a:off x="335666" y="6458673"/>
            <a:ext cx="5654233" cy="246221"/>
          </a:xfrm>
          <a:prstGeom prst="rect">
            <a:avLst/>
          </a:prstGeom>
          <a:noFill/>
        </p:spPr>
        <p:txBody>
          <a:bodyPr wrap="square" rtlCol="0">
            <a:spAutoFit/>
          </a:bodyPr>
          <a:lstStyle/>
          <a:p>
            <a:r>
              <a:rPr lang="nb-NO" sz="1000" dirty="0">
                <a:solidFill>
                  <a:schemeClr val="tx1">
                    <a:lumMod val="50000"/>
                    <a:lumOff val="50000"/>
                  </a:schemeClr>
                </a:solidFill>
              </a:rPr>
              <a:t>*Source: Restaurant Technology Study 2017</a:t>
            </a:r>
            <a:endParaRPr lang="en-US" sz="1000" dirty="0">
              <a:solidFill>
                <a:schemeClr val="tx1">
                  <a:lumMod val="50000"/>
                  <a:lumOff val="50000"/>
                </a:schemeClr>
              </a:solidFill>
            </a:endParaRPr>
          </a:p>
        </p:txBody>
      </p:sp>
      <p:graphicFrame>
        <p:nvGraphicFramePr>
          <p:cNvPr id="61" name="Chart 60">
            <a:extLst>
              <a:ext uri="{FF2B5EF4-FFF2-40B4-BE49-F238E27FC236}">
                <a16:creationId xmlns:a16="http://schemas.microsoft.com/office/drawing/2014/main" id="{8D825953-53BA-4C26-9248-7D97B06ACF43}"/>
              </a:ext>
            </a:extLst>
          </p:cNvPr>
          <p:cNvGraphicFramePr>
            <a:graphicFrameLocks/>
          </p:cNvGraphicFramePr>
          <p:nvPr>
            <p:extLst/>
          </p:nvPr>
        </p:nvGraphicFramePr>
        <p:xfrm>
          <a:off x="615514" y="1916217"/>
          <a:ext cx="6544351" cy="4355268"/>
        </p:xfrm>
        <a:graphic>
          <a:graphicData uri="http://schemas.openxmlformats.org/drawingml/2006/chart">
            <c:chart xmlns:c="http://schemas.openxmlformats.org/drawingml/2006/chart" xmlns:r="http://schemas.openxmlformats.org/officeDocument/2006/relationships" r:id="rId2"/>
          </a:graphicData>
        </a:graphic>
      </p:graphicFrame>
      <p:sp>
        <p:nvSpPr>
          <p:cNvPr id="62" name="Rectangle 61">
            <a:extLst>
              <a:ext uri="{FF2B5EF4-FFF2-40B4-BE49-F238E27FC236}">
                <a16:creationId xmlns:a16="http://schemas.microsoft.com/office/drawing/2014/main" id="{6EFC3A9E-347F-4940-AA40-C2E73EDD9353}"/>
              </a:ext>
            </a:extLst>
          </p:cNvPr>
          <p:cNvSpPr/>
          <p:nvPr/>
        </p:nvSpPr>
        <p:spPr>
          <a:xfrm>
            <a:off x="573252" y="1268609"/>
            <a:ext cx="6586615" cy="454066"/>
          </a:xfrm>
          <a:prstGeom prst="rect">
            <a:avLst/>
          </a:prstGeom>
          <a:solidFill>
            <a:srgbClr val="F8C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rPr>
              <a:t>Weorder</a:t>
            </a:r>
            <a:r>
              <a:rPr lang="en-US" b="1" dirty="0">
                <a:solidFill>
                  <a:schemeClr val="tx1"/>
                </a:solidFill>
              </a:rPr>
              <a:t> Addresses the Top Tech Priorities for Restaurants</a:t>
            </a:r>
            <a:endParaRPr lang="nb-NO" b="1" dirty="0">
              <a:solidFill>
                <a:schemeClr val="tx1"/>
              </a:solidFill>
            </a:endParaRPr>
          </a:p>
        </p:txBody>
      </p:sp>
      <p:sp>
        <p:nvSpPr>
          <p:cNvPr id="63" name="TextBox 62">
            <a:extLst>
              <a:ext uri="{FF2B5EF4-FFF2-40B4-BE49-F238E27FC236}">
                <a16:creationId xmlns:a16="http://schemas.microsoft.com/office/drawing/2014/main" id="{656D9128-DE22-441F-B3E4-C85161A1CEE8}"/>
              </a:ext>
            </a:extLst>
          </p:cNvPr>
          <p:cNvSpPr txBox="1"/>
          <p:nvPr/>
        </p:nvSpPr>
        <p:spPr>
          <a:xfrm>
            <a:off x="615514" y="1722675"/>
            <a:ext cx="6544351" cy="276999"/>
          </a:xfrm>
          <a:prstGeom prst="rect">
            <a:avLst/>
          </a:prstGeom>
          <a:noFill/>
        </p:spPr>
        <p:txBody>
          <a:bodyPr wrap="square" rtlCol="0">
            <a:spAutoFit/>
          </a:bodyPr>
          <a:lstStyle/>
          <a:p>
            <a:pPr algn="ctr"/>
            <a:r>
              <a:rPr lang="en-US" sz="1200" dirty="0"/>
              <a:t>% who responded “Must Have” in the survey of most important POS functionality* </a:t>
            </a:r>
            <a:endParaRPr lang="nb-NO" sz="1200" dirty="0"/>
          </a:p>
        </p:txBody>
      </p:sp>
      <p:pic>
        <p:nvPicPr>
          <p:cNvPr id="65" name="Picture 64">
            <a:extLst>
              <a:ext uri="{FF2B5EF4-FFF2-40B4-BE49-F238E27FC236}">
                <a16:creationId xmlns:a16="http://schemas.microsoft.com/office/drawing/2014/main" id="{E7667196-9ACA-4B96-9857-03229087AA50}"/>
              </a:ext>
            </a:extLst>
          </p:cNvPr>
          <p:cNvPicPr>
            <a:picLocks noChangeAspect="1"/>
          </p:cNvPicPr>
          <p:nvPr/>
        </p:nvPicPr>
        <p:blipFill>
          <a:blip r:embed="rId3"/>
          <a:stretch>
            <a:fillRect/>
          </a:stretch>
        </p:blipFill>
        <p:spPr>
          <a:xfrm>
            <a:off x="6096000" y="3510558"/>
            <a:ext cx="1030313" cy="371888"/>
          </a:xfrm>
          <a:prstGeom prst="rect">
            <a:avLst/>
          </a:prstGeom>
        </p:spPr>
      </p:pic>
      <p:sp>
        <p:nvSpPr>
          <p:cNvPr id="18" name="Rectangle 17">
            <a:extLst>
              <a:ext uri="{FF2B5EF4-FFF2-40B4-BE49-F238E27FC236}">
                <a16:creationId xmlns:a16="http://schemas.microsoft.com/office/drawing/2014/main" id="{7B53F79B-4FF5-4D43-A57B-686341F7BC68}"/>
              </a:ext>
            </a:extLst>
          </p:cNvPr>
          <p:cNvSpPr/>
          <p:nvPr/>
        </p:nvSpPr>
        <p:spPr>
          <a:xfrm>
            <a:off x="335666" y="1999674"/>
            <a:ext cx="6866461" cy="186246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B9252305-C439-40E7-A814-192D2F4355F9}"/>
              </a:ext>
            </a:extLst>
          </p:cNvPr>
          <p:cNvSpPr txBox="1"/>
          <p:nvPr/>
        </p:nvSpPr>
        <p:spPr>
          <a:xfrm>
            <a:off x="82062" y="279499"/>
            <a:ext cx="12027876" cy="3724096"/>
          </a:xfrm>
          <a:prstGeom prst="rect">
            <a:avLst/>
          </a:prstGeom>
          <a:noFill/>
        </p:spPr>
        <p:txBody>
          <a:bodyPr wrap="square" rtlCol="0">
            <a:spAutoFit/>
          </a:bodyPr>
          <a:lstStyle/>
          <a:p>
            <a:pPr algn="ctr"/>
            <a:r>
              <a:rPr lang="nb-NO" sz="3200" b="1" dirty="0">
                <a:solidFill>
                  <a:schemeClr val="accent6">
                    <a:lumMod val="75000"/>
                  </a:schemeClr>
                </a:solidFill>
              </a:rPr>
              <a:t>BUSINESS NEEDS HAVE GONE BEYOND HUMAN CAPABILITY</a:t>
            </a:r>
          </a:p>
          <a:p>
            <a:pPr algn="ctr"/>
            <a:endParaRPr lang="nb-NO" sz="4400" b="1" dirty="0">
              <a:solidFill>
                <a:schemeClr val="accent6">
                  <a:lumMod val="75000"/>
                </a:schemeClr>
              </a:solidFill>
            </a:endParaRPr>
          </a:p>
          <a:p>
            <a:pPr algn="ctr"/>
            <a:endParaRPr lang="nb-NO" sz="4400" b="1" dirty="0">
              <a:solidFill>
                <a:schemeClr val="accent6">
                  <a:lumMod val="75000"/>
                </a:schemeClr>
              </a:solidFill>
            </a:endParaRPr>
          </a:p>
          <a:p>
            <a:pPr algn="ctr"/>
            <a:endParaRPr lang="nb-NO" sz="4400" b="1" dirty="0">
              <a:solidFill>
                <a:schemeClr val="accent6">
                  <a:lumMod val="75000"/>
                </a:schemeClr>
              </a:solidFill>
            </a:endParaRPr>
          </a:p>
          <a:p>
            <a:pPr algn="ctr"/>
            <a:endParaRPr lang="nb-NO" sz="4400" b="1" dirty="0">
              <a:solidFill>
                <a:schemeClr val="accent6">
                  <a:lumMod val="75000"/>
                </a:schemeClr>
              </a:solidFill>
            </a:endParaRPr>
          </a:p>
          <a:p>
            <a:pPr algn="ctr"/>
            <a:endParaRPr lang="nb-NO" sz="2800" dirty="0">
              <a:solidFill>
                <a:schemeClr val="accent6">
                  <a:lumMod val="75000"/>
                </a:schemeClr>
              </a:solidFill>
            </a:endParaRPr>
          </a:p>
        </p:txBody>
      </p:sp>
      <p:pic>
        <p:nvPicPr>
          <p:cNvPr id="21" name="Picture 20">
            <a:extLst>
              <a:ext uri="{FF2B5EF4-FFF2-40B4-BE49-F238E27FC236}">
                <a16:creationId xmlns:a16="http://schemas.microsoft.com/office/drawing/2014/main" id="{9F2C1F66-6FBB-4634-9E9A-E14FBEAA97E2}"/>
              </a:ext>
            </a:extLst>
          </p:cNvPr>
          <p:cNvPicPr>
            <a:picLocks noChangeAspect="1"/>
          </p:cNvPicPr>
          <p:nvPr/>
        </p:nvPicPr>
        <p:blipFill rotWithShape="1">
          <a:blip r:embed="rId4"/>
          <a:srcRect t="83607" r="35295" b="-1235"/>
          <a:stretch/>
        </p:blipFill>
        <p:spPr>
          <a:xfrm>
            <a:off x="10559142" y="6288765"/>
            <a:ext cx="1450461" cy="314317"/>
          </a:xfrm>
          <a:prstGeom prst="rect">
            <a:avLst/>
          </a:prstGeom>
        </p:spPr>
      </p:pic>
    </p:spTree>
    <p:extLst>
      <p:ext uri="{BB962C8B-B14F-4D97-AF65-F5344CB8AC3E}">
        <p14:creationId xmlns:p14="http://schemas.microsoft.com/office/powerpoint/2010/main" val="2453763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fade">
                                      <p:cBhvr>
                                        <p:cTn id="10" dur="500"/>
                                        <p:tgtEl>
                                          <p:spTgt spid="5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500"/>
                                        <p:tgtEl>
                                          <p:spTgt spid="5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fade">
                                      <p:cBhvr>
                                        <p:cTn id="16" dur="500"/>
                                        <p:tgtEl>
                                          <p:spTgt spid="5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fade">
                                      <p:cBhvr>
                                        <p:cTn id="19" dur="500"/>
                                        <p:tgtEl>
                                          <p:spTgt spid="5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fade">
                                      <p:cBhvr>
                                        <p:cTn id="22" dur="500"/>
                                        <p:tgtEl>
                                          <p:spTgt spid="5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500"/>
                                        <p:tgtEl>
                                          <p:spTgt spid="5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8"/>
                                        </p:tgtEl>
                                        <p:attrNameLst>
                                          <p:attrName>style.visibility</p:attrName>
                                        </p:attrNameLst>
                                      </p:cBhvr>
                                      <p:to>
                                        <p:strVal val="visible"/>
                                      </p:to>
                                    </p:set>
                                    <p:animEffect transition="in" filter="fade">
                                      <p:cBhvr>
                                        <p:cTn id="28"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2" grpId="0" animBg="1"/>
      <p:bldP spid="53" grpId="0" animBg="1"/>
      <p:bldP spid="54" grpId="0" animBg="1"/>
      <p:bldP spid="55" grpId="0" animBg="1"/>
      <p:bldP spid="56" grpId="0" animBg="1"/>
      <p:bldP spid="57" grpId="0" animBg="1"/>
      <p:bldP spid="5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834814-D7B8-43A8-9C3F-6E1C3D1F95A1}"/>
              </a:ext>
            </a:extLst>
          </p:cNvPr>
          <p:cNvPicPr>
            <a:picLocks noChangeAspect="1"/>
          </p:cNvPicPr>
          <p:nvPr/>
        </p:nvPicPr>
        <p:blipFill>
          <a:blip r:embed="rId2"/>
          <a:stretch>
            <a:fillRect/>
          </a:stretch>
        </p:blipFill>
        <p:spPr>
          <a:xfrm>
            <a:off x="1084057" y="2206653"/>
            <a:ext cx="1684326" cy="1679541"/>
          </a:xfrm>
          <a:prstGeom prst="rect">
            <a:avLst/>
          </a:prstGeom>
        </p:spPr>
      </p:pic>
      <p:pic>
        <p:nvPicPr>
          <p:cNvPr id="8" name="Picture 6" descr="Image result for mobile commerce  icon">
            <a:extLst>
              <a:ext uri="{FF2B5EF4-FFF2-40B4-BE49-F238E27FC236}">
                <a16:creationId xmlns:a16="http://schemas.microsoft.com/office/drawing/2014/main" id="{4923AA26-63CA-4F93-9084-C7E9ECB76C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6269" y="2093923"/>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9A38C66-48EE-4FC3-9ADB-48788D3D51AD}"/>
              </a:ext>
            </a:extLst>
          </p:cNvPr>
          <p:cNvPicPr>
            <a:picLocks noChangeAspect="1"/>
          </p:cNvPicPr>
          <p:nvPr/>
        </p:nvPicPr>
        <p:blipFill>
          <a:blip r:embed="rId4"/>
          <a:stretch>
            <a:fillRect/>
          </a:stretch>
        </p:blipFill>
        <p:spPr>
          <a:xfrm>
            <a:off x="9275836" y="2093923"/>
            <a:ext cx="1902117" cy="1908213"/>
          </a:xfrm>
          <a:prstGeom prst="rect">
            <a:avLst/>
          </a:prstGeom>
        </p:spPr>
      </p:pic>
      <p:sp>
        <p:nvSpPr>
          <p:cNvPr id="13" name="TextBox 12">
            <a:extLst>
              <a:ext uri="{FF2B5EF4-FFF2-40B4-BE49-F238E27FC236}">
                <a16:creationId xmlns:a16="http://schemas.microsoft.com/office/drawing/2014/main" id="{70B17B2D-E14C-49E5-BD6C-366FDF021852}"/>
              </a:ext>
            </a:extLst>
          </p:cNvPr>
          <p:cNvSpPr txBox="1"/>
          <p:nvPr/>
        </p:nvSpPr>
        <p:spPr>
          <a:xfrm>
            <a:off x="46893" y="767874"/>
            <a:ext cx="12027876" cy="5016758"/>
          </a:xfrm>
          <a:prstGeom prst="rect">
            <a:avLst/>
          </a:prstGeom>
          <a:solidFill>
            <a:schemeClr val="bg1">
              <a:alpha val="58039"/>
            </a:schemeClr>
          </a:solidFill>
        </p:spPr>
        <p:txBody>
          <a:bodyPr wrap="square" rtlCol="0">
            <a:spAutoFit/>
          </a:bodyPr>
          <a:lstStyle/>
          <a:p>
            <a:pPr algn="ctr"/>
            <a:r>
              <a:rPr lang="nb-NO" sz="3600" b="1" dirty="0">
                <a:solidFill>
                  <a:schemeClr val="accent6">
                    <a:lumMod val="75000"/>
                  </a:schemeClr>
                </a:solidFill>
              </a:rPr>
              <a:t>MODERN ORDERING REQUIRES ON-DEMAND TECHNOLOGY</a:t>
            </a:r>
          </a:p>
          <a:p>
            <a:pPr algn="ctr"/>
            <a:endParaRPr lang="nb-NO" sz="4400" b="1" dirty="0">
              <a:solidFill>
                <a:schemeClr val="accent6">
                  <a:lumMod val="75000"/>
                </a:schemeClr>
              </a:solidFill>
            </a:endParaRPr>
          </a:p>
          <a:p>
            <a:pPr algn="ctr"/>
            <a:endParaRPr lang="nb-NO" sz="4400" b="1" dirty="0">
              <a:solidFill>
                <a:schemeClr val="accent6">
                  <a:lumMod val="75000"/>
                </a:schemeClr>
              </a:solidFill>
            </a:endParaRPr>
          </a:p>
          <a:p>
            <a:pPr algn="ctr"/>
            <a:endParaRPr lang="nb-NO" sz="4400" b="1" dirty="0">
              <a:solidFill>
                <a:schemeClr val="accent6">
                  <a:lumMod val="75000"/>
                </a:schemeClr>
              </a:solidFill>
            </a:endParaRPr>
          </a:p>
          <a:p>
            <a:pPr algn="ctr"/>
            <a:endParaRPr lang="nb-NO" sz="4400" b="1" dirty="0">
              <a:solidFill>
                <a:schemeClr val="accent6">
                  <a:lumMod val="75000"/>
                </a:schemeClr>
              </a:solidFill>
            </a:endParaRPr>
          </a:p>
          <a:p>
            <a:pPr algn="ctr"/>
            <a:endParaRPr lang="nb-NO" sz="4400" b="1" dirty="0">
              <a:solidFill>
                <a:schemeClr val="accent6">
                  <a:lumMod val="75000"/>
                </a:schemeClr>
              </a:solidFill>
            </a:endParaRPr>
          </a:p>
          <a:p>
            <a:pPr algn="ctr"/>
            <a:endParaRPr lang="nb-NO" sz="2800" dirty="0">
              <a:solidFill>
                <a:schemeClr val="accent6">
                  <a:lumMod val="75000"/>
                </a:schemeClr>
              </a:solidFill>
            </a:endParaRPr>
          </a:p>
          <a:p>
            <a:pPr algn="ctr"/>
            <a:r>
              <a:rPr lang="nb-NO" sz="2800" dirty="0">
                <a:solidFill>
                  <a:schemeClr val="accent6">
                    <a:lumMod val="75000"/>
                  </a:schemeClr>
                </a:solidFill>
              </a:rPr>
              <a:t>Customer data is a requirement.</a:t>
            </a:r>
            <a:endParaRPr lang="en-US" sz="2400" dirty="0">
              <a:solidFill>
                <a:schemeClr val="accent6">
                  <a:lumMod val="75000"/>
                </a:schemeClr>
              </a:solidFill>
            </a:endParaRPr>
          </a:p>
        </p:txBody>
      </p:sp>
      <p:sp>
        <p:nvSpPr>
          <p:cNvPr id="9" name="TextBox 8">
            <a:extLst>
              <a:ext uri="{FF2B5EF4-FFF2-40B4-BE49-F238E27FC236}">
                <a16:creationId xmlns:a16="http://schemas.microsoft.com/office/drawing/2014/main" id="{951B1190-B2D0-47C7-8F0E-76C9B0F63833}"/>
              </a:ext>
            </a:extLst>
          </p:cNvPr>
          <p:cNvSpPr txBox="1"/>
          <p:nvPr/>
        </p:nvSpPr>
        <p:spPr>
          <a:xfrm>
            <a:off x="1587826" y="4108932"/>
            <a:ext cx="676788" cy="400110"/>
          </a:xfrm>
          <a:prstGeom prst="rect">
            <a:avLst/>
          </a:prstGeom>
          <a:noFill/>
        </p:spPr>
        <p:txBody>
          <a:bodyPr wrap="none" rtlCol="0">
            <a:spAutoFit/>
          </a:bodyPr>
          <a:lstStyle/>
          <a:p>
            <a:pPr algn="ctr"/>
            <a:r>
              <a:rPr lang="nb-NO" sz="2000" dirty="0"/>
              <a:t>WEB</a:t>
            </a:r>
            <a:endParaRPr lang="en-US" sz="2000" dirty="0"/>
          </a:p>
        </p:txBody>
      </p:sp>
      <p:sp>
        <p:nvSpPr>
          <p:cNvPr id="17" name="TextBox 16">
            <a:extLst>
              <a:ext uri="{FF2B5EF4-FFF2-40B4-BE49-F238E27FC236}">
                <a16:creationId xmlns:a16="http://schemas.microsoft.com/office/drawing/2014/main" id="{3D8DA78F-2058-41FF-B535-BCC733A1C89A}"/>
              </a:ext>
            </a:extLst>
          </p:cNvPr>
          <p:cNvSpPr txBox="1"/>
          <p:nvPr/>
        </p:nvSpPr>
        <p:spPr>
          <a:xfrm>
            <a:off x="5678848" y="4108932"/>
            <a:ext cx="599844" cy="400110"/>
          </a:xfrm>
          <a:prstGeom prst="rect">
            <a:avLst/>
          </a:prstGeom>
          <a:noFill/>
        </p:spPr>
        <p:txBody>
          <a:bodyPr wrap="none" rtlCol="0">
            <a:spAutoFit/>
          </a:bodyPr>
          <a:lstStyle/>
          <a:p>
            <a:pPr algn="ctr"/>
            <a:r>
              <a:rPr lang="nb-NO" sz="2000" dirty="0"/>
              <a:t>APP</a:t>
            </a:r>
            <a:endParaRPr lang="en-US" sz="2000" dirty="0"/>
          </a:p>
        </p:txBody>
      </p:sp>
      <p:sp>
        <p:nvSpPr>
          <p:cNvPr id="18" name="TextBox 17">
            <a:extLst>
              <a:ext uri="{FF2B5EF4-FFF2-40B4-BE49-F238E27FC236}">
                <a16:creationId xmlns:a16="http://schemas.microsoft.com/office/drawing/2014/main" id="{11EC120D-8D74-4CA0-B95C-83A5169C966B}"/>
              </a:ext>
            </a:extLst>
          </p:cNvPr>
          <p:cNvSpPr txBox="1"/>
          <p:nvPr/>
        </p:nvSpPr>
        <p:spPr>
          <a:xfrm>
            <a:off x="9825180" y="4108932"/>
            <a:ext cx="803426" cy="400110"/>
          </a:xfrm>
          <a:prstGeom prst="rect">
            <a:avLst/>
          </a:prstGeom>
          <a:noFill/>
        </p:spPr>
        <p:txBody>
          <a:bodyPr wrap="none" rtlCol="0">
            <a:spAutoFit/>
          </a:bodyPr>
          <a:lstStyle/>
          <a:p>
            <a:pPr algn="ctr"/>
            <a:r>
              <a:rPr lang="nb-NO" sz="2000" dirty="0"/>
              <a:t>KIOSK</a:t>
            </a:r>
            <a:endParaRPr lang="en-US" sz="2000" dirty="0"/>
          </a:p>
        </p:txBody>
      </p:sp>
      <p:pic>
        <p:nvPicPr>
          <p:cNvPr id="10" name="Picture 9">
            <a:extLst>
              <a:ext uri="{FF2B5EF4-FFF2-40B4-BE49-F238E27FC236}">
                <a16:creationId xmlns:a16="http://schemas.microsoft.com/office/drawing/2014/main" id="{5545FD7F-F0E3-4A28-AB98-F7008F4A9DE7}"/>
              </a:ext>
            </a:extLst>
          </p:cNvPr>
          <p:cNvPicPr>
            <a:picLocks noChangeAspect="1"/>
          </p:cNvPicPr>
          <p:nvPr/>
        </p:nvPicPr>
        <p:blipFill rotWithShape="1">
          <a:blip r:embed="rId5"/>
          <a:srcRect t="83607" r="35295" b="-1235"/>
          <a:stretch/>
        </p:blipFill>
        <p:spPr>
          <a:xfrm>
            <a:off x="10559142" y="6288765"/>
            <a:ext cx="1450461" cy="314317"/>
          </a:xfrm>
          <a:prstGeom prst="rect">
            <a:avLst/>
          </a:prstGeom>
        </p:spPr>
      </p:pic>
    </p:spTree>
    <p:extLst>
      <p:ext uri="{BB962C8B-B14F-4D97-AF65-F5344CB8AC3E}">
        <p14:creationId xmlns:p14="http://schemas.microsoft.com/office/powerpoint/2010/main" val="548230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0"/>
                                  </p:stCondLst>
                                  <p:childTnLst>
                                    <p:set>
                                      <p:cBhvr>
                                        <p:cTn id="6" dur="1" fill="hold">
                                          <p:stCondLst>
                                            <p:cond delay="0"/>
                                          </p:stCondLst>
                                        </p:cTn>
                                        <p:tgtEl>
                                          <p:spTgt spid="13">
                                            <p:txEl>
                                              <p:pRg st="7" end="7"/>
                                            </p:txEl>
                                          </p:spTgt>
                                        </p:tgtEl>
                                        <p:attrNameLst>
                                          <p:attrName>style.visibility</p:attrName>
                                        </p:attrNameLst>
                                      </p:cBhvr>
                                      <p:to>
                                        <p:strVal val="visible"/>
                                      </p:to>
                                    </p:set>
                                    <p:animEffect transition="in" filter="fade">
                                      <p:cBhvr>
                                        <p:cTn id="7" dur="500"/>
                                        <p:tgtEl>
                                          <p:spTgt spid="1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B90AE6-54AA-4294-BECD-F96A54E5C0EF}"/>
              </a:ext>
            </a:extLst>
          </p:cNvPr>
          <p:cNvPicPr>
            <a:picLocks noChangeAspect="1"/>
          </p:cNvPicPr>
          <p:nvPr/>
        </p:nvPicPr>
        <p:blipFill>
          <a:blip r:embed="rId2"/>
          <a:stretch>
            <a:fillRect/>
          </a:stretch>
        </p:blipFill>
        <p:spPr>
          <a:xfrm>
            <a:off x="1226214" y="2220685"/>
            <a:ext cx="4961054" cy="3962400"/>
          </a:xfrm>
          <a:prstGeom prst="rect">
            <a:avLst/>
          </a:prstGeom>
        </p:spPr>
      </p:pic>
      <p:pic>
        <p:nvPicPr>
          <p:cNvPr id="9" name="Picture 8">
            <a:extLst>
              <a:ext uri="{FF2B5EF4-FFF2-40B4-BE49-F238E27FC236}">
                <a16:creationId xmlns:a16="http://schemas.microsoft.com/office/drawing/2014/main" id="{F63EB5E7-40B8-4ACF-B46E-68BA8B7C7C34}"/>
              </a:ext>
            </a:extLst>
          </p:cNvPr>
          <p:cNvPicPr>
            <a:picLocks noChangeAspect="1"/>
          </p:cNvPicPr>
          <p:nvPr/>
        </p:nvPicPr>
        <p:blipFill>
          <a:blip r:embed="rId3"/>
          <a:stretch>
            <a:fillRect/>
          </a:stretch>
        </p:blipFill>
        <p:spPr>
          <a:xfrm>
            <a:off x="7837715" y="484926"/>
            <a:ext cx="3842347" cy="2571971"/>
          </a:xfrm>
          <a:prstGeom prst="rect">
            <a:avLst/>
          </a:prstGeom>
        </p:spPr>
      </p:pic>
      <p:sp>
        <p:nvSpPr>
          <p:cNvPr id="10" name="TextBox 9">
            <a:extLst>
              <a:ext uri="{FF2B5EF4-FFF2-40B4-BE49-F238E27FC236}">
                <a16:creationId xmlns:a16="http://schemas.microsoft.com/office/drawing/2014/main" id="{388D31C1-5CB3-4A30-A22E-FD87073C2CCA}"/>
              </a:ext>
            </a:extLst>
          </p:cNvPr>
          <p:cNvSpPr txBox="1"/>
          <p:nvPr/>
        </p:nvSpPr>
        <p:spPr>
          <a:xfrm>
            <a:off x="413967" y="247471"/>
            <a:ext cx="6585548" cy="1754326"/>
          </a:xfrm>
          <a:prstGeom prst="rect">
            <a:avLst/>
          </a:prstGeom>
          <a:solidFill>
            <a:srgbClr val="FFFFFF">
              <a:alpha val="69020"/>
            </a:srgbClr>
          </a:solidFill>
        </p:spPr>
        <p:txBody>
          <a:bodyPr wrap="square" rtlCol="0">
            <a:spAutoFit/>
          </a:bodyPr>
          <a:lstStyle/>
          <a:p>
            <a:pPr algn="ctr"/>
            <a:r>
              <a:rPr lang="nb-NO" sz="3600" b="1" dirty="0">
                <a:solidFill>
                  <a:schemeClr val="accent6">
                    <a:lumMod val="75000"/>
                  </a:schemeClr>
                </a:solidFill>
              </a:rPr>
              <a:t>DELIVERY HAS REDEFINED RESTAURANTS WITH OFF-PREMISE CONSUMPTION</a:t>
            </a:r>
            <a:endParaRPr lang="en-US" sz="3600" b="1" dirty="0">
              <a:solidFill>
                <a:schemeClr val="accent6">
                  <a:lumMod val="75000"/>
                </a:schemeClr>
              </a:solidFill>
            </a:endParaRPr>
          </a:p>
        </p:txBody>
      </p:sp>
      <p:pic>
        <p:nvPicPr>
          <p:cNvPr id="11" name="Picture 10">
            <a:extLst>
              <a:ext uri="{FF2B5EF4-FFF2-40B4-BE49-F238E27FC236}">
                <a16:creationId xmlns:a16="http://schemas.microsoft.com/office/drawing/2014/main" id="{4ADA92D3-8B04-48D1-9D79-86557CCA45F4}"/>
              </a:ext>
            </a:extLst>
          </p:cNvPr>
          <p:cNvPicPr>
            <a:picLocks noChangeAspect="1"/>
          </p:cNvPicPr>
          <p:nvPr/>
        </p:nvPicPr>
        <p:blipFill rotWithShape="1">
          <a:blip r:embed="rId4"/>
          <a:srcRect b="4876"/>
          <a:stretch/>
        </p:blipFill>
        <p:spPr>
          <a:xfrm>
            <a:off x="7837715" y="4517578"/>
            <a:ext cx="3866905" cy="2068284"/>
          </a:xfrm>
          <a:prstGeom prst="rect">
            <a:avLst/>
          </a:prstGeom>
        </p:spPr>
      </p:pic>
      <p:sp>
        <p:nvSpPr>
          <p:cNvPr id="12" name="Rectangle 11">
            <a:extLst>
              <a:ext uri="{FF2B5EF4-FFF2-40B4-BE49-F238E27FC236}">
                <a16:creationId xmlns:a16="http://schemas.microsoft.com/office/drawing/2014/main" id="{F25C9AA0-ED69-42F1-9046-B923DF10E149}"/>
              </a:ext>
            </a:extLst>
          </p:cNvPr>
          <p:cNvSpPr/>
          <p:nvPr/>
        </p:nvSpPr>
        <p:spPr>
          <a:xfrm>
            <a:off x="10965786" y="4523023"/>
            <a:ext cx="714276" cy="1632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F8B4ACE-94F1-45E0-8362-99311A186336}"/>
              </a:ext>
            </a:extLst>
          </p:cNvPr>
          <p:cNvSpPr txBox="1"/>
          <p:nvPr/>
        </p:nvSpPr>
        <p:spPr>
          <a:xfrm>
            <a:off x="7927123" y="579997"/>
            <a:ext cx="2172326" cy="307777"/>
          </a:xfrm>
          <a:prstGeom prst="rect">
            <a:avLst/>
          </a:prstGeom>
          <a:noFill/>
        </p:spPr>
        <p:txBody>
          <a:bodyPr wrap="none" rtlCol="0">
            <a:spAutoFit/>
          </a:bodyPr>
          <a:lstStyle/>
          <a:p>
            <a:r>
              <a:rPr lang="nb-NO" sz="1400" b="1" dirty="0">
                <a:solidFill>
                  <a:schemeClr val="bg1"/>
                </a:solidFill>
              </a:rPr>
              <a:t>ROBOTIC MOBILE KITCHEN</a:t>
            </a:r>
            <a:endParaRPr lang="en-US" sz="1400" b="1" dirty="0">
              <a:solidFill>
                <a:schemeClr val="bg1"/>
              </a:solidFill>
            </a:endParaRPr>
          </a:p>
        </p:txBody>
      </p:sp>
      <p:pic>
        <p:nvPicPr>
          <p:cNvPr id="14" name="Picture 13">
            <a:extLst>
              <a:ext uri="{FF2B5EF4-FFF2-40B4-BE49-F238E27FC236}">
                <a16:creationId xmlns:a16="http://schemas.microsoft.com/office/drawing/2014/main" id="{9B3436BC-91A7-485A-8525-0125BA535B60}"/>
              </a:ext>
            </a:extLst>
          </p:cNvPr>
          <p:cNvPicPr>
            <a:picLocks noChangeAspect="1"/>
          </p:cNvPicPr>
          <p:nvPr/>
        </p:nvPicPr>
        <p:blipFill>
          <a:blip r:embed="rId5"/>
          <a:stretch>
            <a:fillRect/>
          </a:stretch>
        </p:blipFill>
        <p:spPr>
          <a:xfrm>
            <a:off x="7837715" y="3151968"/>
            <a:ext cx="1853533" cy="1235322"/>
          </a:xfrm>
          <a:prstGeom prst="rect">
            <a:avLst/>
          </a:prstGeom>
        </p:spPr>
      </p:pic>
      <p:pic>
        <p:nvPicPr>
          <p:cNvPr id="15" name="Picture 14">
            <a:extLst>
              <a:ext uri="{FF2B5EF4-FFF2-40B4-BE49-F238E27FC236}">
                <a16:creationId xmlns:a16="http://schemas.microsoft.com/office/drawing/2014/main" id="{F81A76E6-64BC-4D8A-A66F-4439E517F6EE}"/>
              </a:ext>
            </a:extLst>
          </p:cNvPr>
          <p:cNvPicPr>
            <a:picLocks noChangeAspect="1"/>
          </p:cNvPicPr>
          <p:nvPr/>
        </p:nvPicPr>
        <p:blipFill rotWithShape="1">
          <a:blip r:embed="rId6"/>
          <a:srcRect l="17192" r="11160"/>
          <a:stretch/>
        </p:blipFill>
        <p:spPr>
          <a:xfrm>
            <a:off x="9771167" y="3169576"/>
            <a:ext cx="2133601" cy="1235322"/>
          </a:xfrm>
          <a:prstGeom prst="rect">
            <a:avLst/>
          </a:prstGeom>
        </p:spPr>
      </p:pic>
      <p:sp>
        <p:nvSpPr>
          <p:cNvPr id="2" name="Arrow: Right 1">
            <a:extLst>
              <a:ext uri="{FF2B5EF4-FFF2-40B4-BE49-F238E27FC236}">
                <a16:creationId xmlns:a16="http://schemas.microsoft.com/office/drawing/2014/main" id="{624E7288-1A2F-498A-BA7F-8EDC46C973D4}"/>
              </a:ext>
            </a:extLst>
          </p:cNvPr>
          <p:cNvSpPr/>
          <p:nvPr/>
        </p:nvSpPr>
        <p:spPr>
          <a:xfrm>
            <a:off x="6596743" y="3646714"/>
            <a:ext cx="870857" cy="48463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7975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8117</TotalTime>
  <Words>740</Words>
  <Application>Microsoft Office PowerPoint</Application>
  <PresentationFormat>Widescreen</PresentationFormat>
  <Paragraphs>137</Paragraphs>
  <Slides>22</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Arial Black</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Digital commerce and how it transformed the €3 trillion Euro global food &amp; beverage industry - Every restaurant has the potential to expand like McDonald's  - Digital ordering: the 1st step towards customer digitalization - Customer data: foundation to building loyalty  - Automation: from taboo to smart</dc:title>
  <dc:creator>Andy Chen</dc:creator>
  <cp:lastModifiedBy>Andy Chen</cp:lastModifiedBy>
  <cp:revision>44</cp:revision>
  <dcterms:created xsi:type="dcterms:W3CDTF">2019-05-22T19:04:20Z</dcterms:created>
  <dcterms:modified xsi:type="dcterms:W3CDTF">2019-05-28T10:21:21Z</dcterms:modified>
</cp:coreProperties>
</file>